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78" r:id="rId5"/>
    <p:sldId id="290" r:id="rId6"/>
    <p:sldId id="264" r:id="rId7"/>
    <p:sldId id="279" r:id="rId8"/>
    <p:sldId id="280" r:id="rId9"/>
    <p:sldId id="291" r:id="rId10"/>
    <p:sldId id="289" r:id="rId11"/>
    <p:sldId id="293" r:id="rId12"/>
    <p:sldId id="275" r:id="rId13"/>
    <p:sldId id="294" r:id="rId14"/>
    <p:sldId id="283" r:id="rId15"/>
    <p:sldId id="281" r:id="rId16"/>
    <p:sldId id="284" r:id="rId17"/>
    <p:sldId id="295" r:id="rId18"/>
    <p:sldId id="285" r:id="rId19"/>
    <p:sldId id="286" r:id="rId20"/>
    <p:sldId id="287" r:id="rId21"/>
    <p:sldId id="273" r:id="rId22"/>
    <p:sldId id="261" r:id="rId23"/>
    <p:sldId id="262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chemeClr val="accent5">
            <a:lumOff val="-29866"/>
          </a:schemeClr>
        </a:solidFill>
        <a:effectLst/>
        <a:uFillTx/>
        <a:latin typeface="Cambria"/>
        <a:ea typeface="Cambria"/>
        <a:cs typeface="Cambria"/>
        <a:sym typeface="Cambri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chemeClr val="accent5">
            <a:lumOff val="-29866"/>
          </a:schemeClr>
        </a:solidFill>
        <a:effectLst/>
        <a:uFillTx/>
        <a:latin typeface="Cambria"/>
        <a:ea typeface="Cambria"/>
        <a:cs typeface="Cambria"/>
        <a:sym typeface="Cambri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chemeClr val="accent5">
            <a:lumOff val="-29866"/>
          </a:schemeClr>
        </a:solidFill>
        <a:effectLst/>
        <a:uFillTx/>
        <a:latin typeface="Cambria"/>
        <a:ea typeface="Cambria"/>
        <a:cs typeface="Cambria"/>
        <a:sym typeface="Cambri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chemeClr val="accent5">
            <a:lumOff val="-29866"/>
          </a:schemeClr>
        </a:solidFill>
        <a:effectLst/>
        <a:uFillTx/>
        <a:latin typeface="Cambria"/>
        <a:ea typeface="Cambria"/>
        <a:cs typeface="Cambria"/>
        <a:sym typeface="Cambri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chemeClr val="accent5">
            <a:lumOff val="-29866"/>
          </a:schemeClr>
        </a:solidFill>
        <a:effectLst/>
        <a:uFillTx/>
        <a:latin typeface="Cambria"/>
        <a:ea typeface="Cambria"/>
        <a:cs typeface="Cambria"/>
        <a:sym typeface="Cambri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chemeClr val="accent5">
            <a:lumOff val="-29866"/>
          </a:schemeClr>
        </a:solidFill>
        <a:effectLst/>
        <a:uFillTx/>
        <a:latin typeface="Cambria"/>
        <a:ea typeface="Cambria"/>
        <a:cs typeface="Cambria"/>
        <a:sym typeface="Cambri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chemeClr val="accent5">
            <a:lumOff val="-29866"/>
          </a:schemeClr>
        </a:solidFill>
        <a:effectLst/>
        <a:uFillTx/>
        <a:latin typeface="Cambria"/>
        <a:ea typeface="Cambria"/>
        <a:cs typeface="Cambria"/>
        <a:sym typeface="Cambri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chemeClr val="accent5">
            <a:lumOff val="-29866"/>
          </a:schemeClr>
        </a:solidFill>
        <a:effectLst/>
        <a:uFillTx/>
        <a:latin typeface="Cambria"/>
        <a:ea typeface="Cambria"/>
        <a:cs typeface="Cambria"/>
        <a:sym typeface="Cambri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chemeClr val="accent5">
            <a:lumOff val="-29866"/>
          </a:schemeClr>
        </a:solidFill>
        <a:effectLst/>
        <a:uFillTx/>
        <a:latin typeface="Cambria"/>
        <a:ea typeface="Cambria"/>
        <a:cs typeface="Cambria"/>
        <a:sym typeface="Cambri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uthor" initials="A" lastIdx="6" clrIdx="0"/>
  <p:cmAuthor id="1" name="Jacopo Tani" initials="JT" lastIdx="1" clrIdx="1">
    <p:extLst>
      <p:ext uri="{19B8F6BF-5375-455C-9EA6-DF929625EA0E}">
        <p15:presenceInfo xmlns:p15="http://schemas.microsoft.com/office/powerpoint/2012/main" userId="Jacopo Ta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4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EFB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1123048" y="1142337"/>
            <a:ext cx="10464801" cy="3302001"/>
          </a:xfrm>
          <a:prstGeom prst="rect">
            <a:avLst/>
          </a:prstGeom>
        </p:spPr>
        <p:txBody>
          <a:bodyPr/>
          <a:lstStyle>
            <a:lvl1pPr algn="ctr">
              <a:defRPr sz="9700"/>
            </a:lvl1pPr>
          </a:lstStyle>
          <a:p>
            <a:r>
              <a:t>Title Text</a:t>
            </a:r>
          </a:p>
        </p:txBody>
      </p:sp>
      <p:pic>
        <p:nvPicPr>
          <p:cNvPr id="17" name="Rectangle" descr="Rectangl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46603" y="-345025"/>
            <a:ext cx="13698006" cy="10501415"/>
          </a:xfrm>
          <a:prstGeom prst="rect">
            <a:avLst/>
          </a:prstGeom>
        </p:spPr>
      </p:pic>
      <p:pic>
        <p:nvPicPr>
          <p:cNvPr id="19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2433" y="5707321"/>
            <a:ext cx="2699934" cy="242980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 anchor="t"/>
          <a:lstStyle>
            <a:lvl1pPr>
              <a:defRPr sz="16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fo">
    <p:bg>
      <p:bgPr>
        <a:solidFill>
          <a:srgbClr val="EFB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redits"/>
          <p:cNvSpPr txBox="1"/>
          <p:nvPr/>
        </p:nvSpPr>
        <p:spPr>
          <a:xfrm>
            <a:off x="861752" y="5528550"/>
            <a:ext cx="132476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900" b="1">
                <a:solidFill>
                  <a:srgbClr val="000000"/>
                </a:solidFill>
              </a:defRPr>
            </a:lvl1pPr>
          </a:lstStyle>
          <a:p>
            <a:r>
              <a:t>Credits</a:t>
            </a:r>
          </a:p>
        </p:txBody>
      </p:sp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xfrm>
            <a:off x="385523" y="382582"/>
            <a:ext cx="11952955" cy="863601"/>
          </a:xfrm>
          <a:prstGeom prst="rect">
            <a:avLst/>
          </a:prstGeom>
        </p:spPr>
        <p:txBody>
          <a:bodyPr anchor="t"/>
          <a:lstStyle>
            <a:lvl1pPr>
              <a:defRPr sz="3900" b="1"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r>
              <a:t>Title Text</a:t>
            </a:r>
          </a:p>
        </p:txBody>
      </p:sp>
      <p:sp>
        <p:nvSpPr>
          <p:cNvPr id="29" name="These slides are part of the Duckietown project. For more information about Duckietown, see the website http://duckietown.org"/>
          <p:cNvSpPr txBox="1"/>
          <p:nvPr/>
        </p:nvSpPr>
        <p:spPr>
          <a:xfrm>
            <a:off x="312047" y="8666703"/>
            <a:ext cx="1095394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500"/>
            </a:pPr>
            <a:r>
              <a:t>These slides are part of the Duckietown project.</a:t>
            </a:r>
            <a:br/>
            <a:r>
              <a:t>For more information about Duckietown, see the website http://duckietown.org</a:t>
            </a:r>
          </a:p>
        </p:txBody>
      </p:sp>
      <p:sp>
        <p:nvSpPr>
          <p:cNvPr id="30" name="Concept 1…"/>
          <p:cNvSpPr txBox="1">
            <a:spLocks noGrp="1"/>
          </p:cNvSpPr>
          <p:nvPr>
            <p:ph type="body" sz="quarter" idx="13"/>
          </p:nvPr>
        </p:nvSpPr>
        <p:spPr>
          <a:xfrm>
            <a:off x="861752" y="2327965"/>
            <a:ext cx="5321159" cy="3044875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100"/>
              </a:spcBef>
              <a:defRPr sz="3000"/>
            </a:pPr>
            <a:r>
              <a:t>Concept 1</a:t>
            </a:r>
          </a:p>
          <a:p>
            <a:pPr>
              <a:spcBef>
                <a:spcPts val="1100"/>
              </a:spcBef>
              <a:defRPr sz="3000"/>
            </a:pPr>
            <a:r>
              <a:t>Concept 2</a:t>
            </a:r>
          </a:p>
        </p:txBody>
      </p:sp>
      <p:sp>
        <p:nvSpPr>
          <p:cNvPr id="31" name="Explains"/>
          <p:cNvSpPr txBox="1"/>
          <p:nvPr/>
        </p:nvSpPr>
        <p:spPr>
          <a:xfrm>
            <a:off x="861752" y="1504156"/>
            <a:ext cx="155818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900" b="1">
                <a:solidFill>
                  <a:srgbClr val="000000"/>
                </a:solidFill>
              </a:defRPr>
            </a:lvl1pPr>
          </a:lstStyle>
          <a:p>
            <a:r>
              <a:t>Explains</a:t>
            </a:r>
          </a:p>
        </p:txBody>
      </p:sp>
      <p:sp>
        <p:nvSpPr>
          <p:cNvPr id="32" name="Concept 1…"/>
          <p:cNvSpPr txBox="1">
            <a:spLocks noGrp="1"/>
          </p:cNvSpPr>
          <p:nvPr>
            <p:ph type="body" sz="quarter" idx="14"/>
          </p:nvPr>
        </p:nvSpPr>
        <p:spPr>
          <a:xfrm>
            <a:off x="6693965" y="2327965"/>
            <a:ext cx="5321159" cy="304487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1100"/>
              </a:spcBef>
              <a:defRPr sz="3000"/>
            </a:pPr>
            <a:r>
              <a:t>Concept 1</a:t>
            </a:r>
          </a:p>
          <a:p>
            <a:pPr>
              <a:spcBef>
                <a:spcPts val="1100"/>
              </a:spcBef>
              <a:defRPr sz="3000"/>
            </a:pPr>
            <a:r>
              <a:t>Concept 2</a:t>
            </a:r>
          </a:p>
        </p:txBody>
      </p:sp>
      <p:sp>
        <p:nvSpPr>
          <p:cNvPr id="33" name="Prerequisites"/>
          <p:cNvSpPr txBox="1"/>
          <p:nvPr/>
        </p:nvSpPr>
        <p:spPr>
          <a:xfrm>
            <a:off x="6444127" y="1504156"/>
            <a:ext cx="239279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900" b="1">
                <a:solidFill>
                  <a:srgbClr val="000000"/>
                </a:solidFill>
              </a:defRPr>
            </a:lvl1pPr>
          </a:lstStyle>
          <a:p>
            <a:r>
              <a:t>Prerequisites</a:t>
            </a:r>
          </a:p>
        </p:txBody>
      </p:sp>
      <p:sp>
        <p:nvSpPr>
          <p:cNvPr id="34" name="Author name (affiliation) - first version…"/>
          <p:cNvSpPr txBox="1">
            <a:spLocks noGrp="1"/>
          </p:cNvSpPr>
          <p:nvPr>
            <p:ph type="body" sz="quarter" idx="15"/>
          </p:nvPr>
        </p:nvSpPr>
        <p:spPr>
          <a:xfrm>
            <a:off x="861752" y="6349193"/>
            <a:ext cx="11576378" cy="203026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100"/>
              </a:spcBef>
              <a:defRPr sz="3000"/>
            </a:pPr>
            <a:r>
              <a:t>Author name (affiliation) - first version</a:t>
            </a:r>
          </a:p>
          <a:p>
            <a:pPr>
              <a:spcBef>
                <a:spcPts val="1100"/>
              </a:spcBef>
              <a:defRPr sz="3000"/>
            </a:pPr>
            <a:r>
              <a:t>Author name (affiliation) - second version, another date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reg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16991" y="2217751"/>
            <a:ext cx="6012867" cy="62738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Rectangle" descr="Rectangl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46603" y="-362203"/>
            <a:ext cx="13698006" cy="10217105"/>
          </a:xfrm>
          <a:prstGeom prst="rect">
            <a:avLst/>
          </a:prstGeom>
        </p:spPr>
      </p:pic>
      <p:sp>
        <p:nvSpPr>
          <p:cNvPr id="55" name="Rectangle"/>
          <p:cNvSpPr/>
          <p:nvPr/>
        </p:nvSpPr>
        <p:spPr>
          <a:xfrm>
            <a:off x="-186199" y="9504198"/>
            <a:ext cx="13263491" cy="1270001"/>
          </a:xfrm>
          <a:prstGeom prst="rect">
            <a:avLst/>
          </a:prstGeom>
          <a:solidFill>
            <a:srgbClr val="EFB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6" name="Duckietown"/>
          <p:cNvSpPr txBox="1"/>
          <p:nvPr/>
        </p:nvSpPr>
        <p:spPr>
          <a:xfrm>
            <a:off x="83986" y="9407330"/>
            <a:ext cx="1170941" cy="302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Hobo Std"/>
              </a:defRPr>
            </a:lvl1pPr>
          </a:lstStyle>
          <a:p>
            <a:r>
              <a:t>Duckietown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578709" y="290737"/>
            <a:ext cx="11733675" cy="1782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16991" y="2309596"/>
            <a:ext cx="11435309" cy="627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2pPr marL="889000" indent="-444500"/>
            <a:lvl3pPr marL="1333500" indent="-444500"/>
            <a:lvl4pPr marL="1778000" indent="-444500"/>
            <a:lvl5pPr marL="2222500" indent="-4445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Rectangle" descr="Rectangl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346603" y="-362203"/>
            <a:ext cx="13698006" cy="10217105"/>
          </a:xfrm>
          <a:prstGeom prst="rect">
            <a:avLst/>
          </a:prstGeom>
        </p:spPr>
      </p:pic>
      <p:sp>
        <p:nvSpPr>
          <p:cNvPr id="6" name="Rectangle"/>
          <p:cNvSpPr/>
          <p:nvPr/>
        </p:nvSpPr>
        <p:spPr>
          <a:xfrm>
            <a:off x="-186199" y="9504198"/>
            <a:ext cx="13263491" cy="1270001"/>
          </a:xfrm>
          <a:prstGeom prst="rect">
            <a:avLst/>
          </a:prstGeom>
          <a:solidFill>
            <a:srgbClr val="EFB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Duckietown"/>
          <p:cNvSpPr txBox="1"/>
          <p:nvPr/>
        </p:nvSpPr>
        <p:spPr>
          <a:xfrm>
            <a:off x="83986" y="9407330"/>
            <a:ext cx="1170941" cy="302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Hobo Std"/>
              </a:defRPr>
            </a:lvl1pPr>
          </a:lstStyle>
          <a:p>
            <a:r>
              <a:t>Duckietown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41586" y="9241497"/>
            <a:ext cx="40894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obo St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Text"/>
          <p:cNvSpPr txBox="1"/>
          <p:nvPr/>
        </p:nvSpPr>
        <p:spPr>
          <a:xfrm>
            <a:off x="13840835" y="-452032"/>
            <a:ext cx="642877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obo Std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obo Std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obo Std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obo Std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obo Std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obo Std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obo Std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obo Std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obo St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4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Cambria"/>
          <a:ea typeface="Cambria"/>
          <a:cs typeface="Cambria"/>
          <a:sym typeface="Cambria"/>
        </a:defRPr>
      </a:lvl1pPr>
      <a:lvl2pPr marL="791765" marR="0" indent="-347265" algn="l" defTabSz="584200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4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Cambria"/>
          <a:ea typeface="Cambria"/>
          <a:cs typeface="Cambria"/>
          <a:sym typeface="Cambria"/>
        </a:defRPr>
      </a:lvl2pPr>
      <a:lvl3pPr marL="1236265" marR="0" indent="-347265" algn="l" defTabSz="584200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4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Cambria"/>
          <a:ea typeface="Cambria"/>
          <a:cs typeface="Cambria"/>
          <a:sym typeface="Cambria"/>
        </a:defRPr>
      </a:lvl3pPr>
      <a:lvl4pPr marL="1680765" marR="0" indent="-347265" algn="l" defTabSz="584200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4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Cambria"/>
          <a:ea typeface="Cambria"/>
          <a:cs typeface="Cambria"/>
          <a:sym typeface="Cambria"/>
        </a:defRPr>
      </a:lvl4pPr>
      <a:lvl5pPr marL="2125265" marR="0" indent="-347265" algn="l" defTabSz="584200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4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Cambria"/>
          <a:ea typeface="Cambria"/>
          <a:cs typeface="Cambria"/>
          <a:sym typeface="Cambria"/>
        </a:defRPr>
      </a:lvl5pPr>
      <a:lvl6pPr marL="2569765" marR="0" indent="-347265" algn="l" defTabSz="584200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4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Cambria"/>
          <a:ea typeface="Cambria"/>
          <a:cs typeface="Cambria"/>
          <a:sym typeface="Cambria"/>
        </a:defRPr>
      </a:lvl6pPr>
      <a:lvl7pPr marL="3014265" marR="0" indent="-347265" algn="l" defTabSz="584200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4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Cambria"/>
          <a:ea typeface="Cambria"/>
          <a:cs typeface="Cambria"/>
          <a:sym typeface="Cambria"/>
        </a:defRPr>
      </a:lvl7pPr>
      <a:lvl8pPr marL="3458765" marR="0" indent="-347265" algn="l" defTabSz="584200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4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Cambria"/>
          <a:ea typeface="Cambria"/>
          <a:cs typeface="Cambria"/>
          <a:sym typeface="Cambria"/>
        </a:defRPr>
      </a:lvl8pPr>
      <a:lvl9pPr marL="3903265" marR="0" indent="-347265" algn="l" defTabSz="584200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4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Cambria"/>
          <a:ea typeface="Cambria"/>
          <a:cs typeface="Cambria"/>
          <a:sym typeface="Cambri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bo Std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bo Std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bo Std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bo Std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bo Std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bo Std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bo Std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bo Std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bo St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39.png"/><Relationship Id="rId18" Type="http://schemas.openxmlformats.org/officeDocument/2006/relationships/image" Target="../media/image47.png"/><Relationship Id="rId3" Type="http://schemas.openxmlformats.org/officeDocument/2006/relationships/image" Target="../media/image35.png"/><Relationship Id="rId7" Type="http://schemas.openxmlformats.org/officeDocument/2006/relationships/image" Target="../media/image34.jpeg"/><Relationship Id="rId12" Type="http://schemas.openxmlformats.org/officeDocument/2006/relationships/image" Target="../media/image35.gif"/><Relationship Id="rId17" Type="http://schemas.openxmlformats.org/officeDocument/2006/relationships/image" Target="../media/image45.png"/><Relationship Id="rId2" Type="http://schemas.openxmlformats.org/officeDocument/2006/relationships/image" Target="../media/image33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2.jpg"/><Relationship Id="rId7" Type="http://schemas.openxmlformats.org/officeDocument/2006/relationships/image" Target="../media/image5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s://cdn-learn.adafruit.com/assets/assets/000/022/655/original/raspberry_pi_schem1.png?142204551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uckietown/lectures/raw/master/duckietown-master.key" TargetMode="External"/><Relationship Id="rId2" Type="http://schemas.openxmlformats.org/officeDocument/2006/relationships/hyperlink" Target="https://github.com/duckietown/lectures/raw/master/duckietown-master.pdf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12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jpeg"/><Relationship Id="rId7" Type="http://schemas.openxmlformats.org/officeDocument/2006/relationships/image" Target="../media/image2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opic 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What’s in the Duckiebox and how does it work?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Chassis Package</a:t>
            </a:r>
            <a:endParaRPr dirty="0"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3" name="Picture 2" descr="A picture containing yellow, food, table&#10;&#10;Description generated with very high confidence">
            <a:extLst>
              <a:ext uri="{FF2B5EF4-FFF2-40B4-BE49-F238E27FC236}">
                <a16:creationId xmlns:a16="http://schemas.microsoft.com/office/drawing/2014/main" id="{B81E990B-F402-4344-A23C-7A0715DB64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115" y="2639987"/>
            <a:ext cx="4959588" cy="371969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A415BC-9B4E-44CB-A172-4B9C4AC130F0}"/>
              </a:ext>
            </a:extLst>
          </p:cNvPr>
          <p:cNvSpPr txBox="1"/>
          <p:nvPr/>
        </p:nvSpPr>
        <p:spPr>
          <a:xfrm>
            <a:off x="380405" y="2023315"/>
            <a:ext cx="6381943" cy="54117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Chassis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ambria"/>
              <a:ea typeface="Cambria"/>
              <a:cs typeface="Cambria"/>
              <a:sym typeface="Cambri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2x Wheels</a:t>
            </a:r>
          </a:p>
          <a:p>
            <a:pPr algn="l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1x Omnidirectional (castor) wheel</a:t>
            </a:r>
          </a:p>
          <a:p>
            <a:pPr algn="l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Mechanical bits (keep the ones you don’t use!)</a:t>
            </a:r>
          </a:p>
          <a:p>
            <a:pPr lvl="4" indent="0" algn="l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Standoffs</a:t>
            </a:r>
          </a:p>
          <a:p>
            <a:pPr lvl="4" indent="0" algn="l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Screws</a:t>
            </a:r>
          </a:p>
          <a:p>
            <a:pPr lvl="4" indent="0" algn="l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Nuts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ambria"/>
              <a:ea typeface="Cambria"/>
              <a:cs typeface="Cambria"/>
              <a:sym typeface="Cambria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2x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DC motors: Differential drive, each motor independently drives a wheel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1x Screwdriver</a:t>
            </a:r>
          </a:p>
        </p:txBody>
      </p:sp>
    </p:spTree>
    <p:extLst>
      <p:ext uri="{BB962C8B-B14F-4D97-AF65-F5344CB8AC3E}">
        <p14:creationId xmlns:p14="http://schemas.microsoft.com/office/powerpoint/2010/main" val="287107866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tms.engin.umich.edu/CTMS/Content/Activities/figures/motor.png">
            <a:extLst>
              <a:ext uri="{FF2B5EF4-FFF2-40B4-BE49-F238E27FC236}">
                <a16:creationId xmlns:a16="http://schemas.microsoft.com/office/drawing/2014/main" id="{83855AA8-A86C-45B5-88D2-674322BA7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271" y="3097157"/>
            <a:ext cx="4850969" cy="317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DC Motor</a:t>
            </a:r>
            <a:endParaRPr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31ECBC-C7A8-47D1-B402-AC1F03CF3C8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369781" y="7311854"/>
            <a:ext cx="1271022" cy="97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C83F28-5376-4D6B-A741-0F188292B69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910965" y="7305174"/>
            <a:ext cx="1286021" cy="66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5E8CA0-89EF-47D5-B154-F78898B338E9}"/>
                  </a:ext>
                </a:extLst>
              </p:cNvPr>
              <p:cNvSpPr txBox="1"/>
              <p:nvPr/>
            </p:nvSpPr>
            <p:spPr>
              <a:xfrm>
                <a:off x="1569790" y="6895582"/>
                <a:ext cx="6552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5E8CA0-89EF-47D5-B154-F78898B33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90" y="6895582"/>
                <a:ext cx="655244" cy="369332"/>
              </a:xfrm>
              <a:prstGeom prst="rect">
                <a:avLst/>
              </a:prstGeom>
              <a:blipFill>
                <a:blip r:embed="rId3"/>
                <a:stretch>
                  <a:fillRect l="-15888" r="-12150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C8A7AF-FC5C-4E5B-B49D-CC839F94343A}"/>
                  </a:ext>
                </a:extLst>
              </p:cNvPr>
              <p:cNvSpPr txBox="1"/>
              <p:nvPr/>
            </p:nvSpPr>
            <p:spPr>
              <a:xfrm>
                <a:off x="10754073" y="6913047"/>
                <a:ext cx="6826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4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C8A7AF-FC5C-4E5B-B49D-CC839F943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073" y="6913047"/>
                <a:ext cx="682687" cy="369332"/>
              </a:xfrm>
              <a:prstGeom prst="rect">
                <a:avLst/>
              </a:prstGeom>
              <a:blipFill>
                <a:blip r:embed="rId4"/>
                <a:stretch>
                  <a:fillRect l="-10714" r="-10714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8C8BC58-4116-4922-B97C-29BD96DD3AEB}"/>
              </a:ext>
            </a:extLst>
          </p:cNvPr>
          <p:cNvSpPr txBox="1"/>
          <p:nvPr/>
        </p:nvSpPr>
        <p:spPr>
          <a:xfrm>
            <a:off x="2418520" y="7992956"/>
            <a:ext cx="2089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Stator</a:t>
            </a:r>
            <a:endParaRPr lang="it-IT" sz="24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0BA529-578B-4A1C-A428-4A1148267D37}"/>
              </a:ext>
            </a:extLst>
          </p:cNvPr>
          <p:cNvSpPr txBox="1"/>
          <p:nvPr/>
        </p:nvSpPr>
        <p:spPr>
          <a:xfrm>
            <a:off x="6126940" y="7959963"/>
            <a:ext cx="17381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Rotor</a:t>
            </a:r>
            <a:endParaRPr lang="it-IT" sz="24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9AFF05-F792-4AFF-AAA4-C87C6DF02890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 flipV="1">
            <a:off x="4280522" y="7311854"/>
            <a:ext cx="1714177" cy="97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939E71-7005-4BAD-BEC3-F48786D75F6D}"/>
                  </a:ext>
                </a:extLst>
              </p:cNvPr>
              <p:cNvSpPr txBox="1"/>
              <p:nvPr/>
            </p:nvSpPr>
            <p:spPr>
              <a:xfrm>
                <a:off x="4431367" y="6895582"/>
                <a:ext cx="15349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939E71-7005-4BAD-BEC3-F48786D75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367" y="6895582"/>
                <a:ext cx="1534907" cy="369332"/>
              </a:xfrm>
              <a:prstGeom prst="rect">
                <a:avLst/>
              </a:prstGeom>
              <a:blipFill>
                <a:blip r:embed="rId5"/>
                <a:stretch>
                  <a:fillRect l="-6349" r="-4365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DE0E0B9-F7C6-40DE-8CC7-E9BCB1A66BCA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0465372" y="7307826"/>
            <a:ext cx="1381603" cy="40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9746D06-DF6D-4A78-99AE-A58D3CB26169}"/>
                  </a:ext>
                </a:extLst>
              </p:cNvPr>
              <p:cNvSpPr txBox="1"/>
              <p:nvPr/>
            </p:nvSpPr>
            <p:spPr>
              <a:xfrm>
                <a:off x="8261291" y="6900894"/>
                <a:ext cx="6008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4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9746D06-DF6D-4A78-99AE-A58D3CB26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291" y="6900894"/>
                <a:ext cx="600805" cy="369332"/>
              </a:xfrm>
              <a:prstGeom prst="rect">
                <a:avLst/>
              </a:prstGeom>
              <a:blipFill>
                <a:blip r:embed="rId6"/>
                <a:stretch>
                  <a:fillRect l="-12121" r="-12121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doughnut, donut, indoor&#10;&#10;Description generated with very high confidence">
            <a:extLst>
              <a:ext uri="{FF2B5EF4-FFF2-40B4-BE49-F238E27FC236}">
                <a16:creationId xmlns:a16="http://schemas.microsoft.com/office/drawing/2014/main" id="{62499506-D497-462E-938D-4E79729E3D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986" y="6583812"/>
            <a:ext cx="1268386" cy="145608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8A4F7BB-6D74-421F-BE06-C247520FE00F}"/>
              </a:ext>
            </a:extLst>
          </p:cNvPr>
          <p:cNvSpPr txBox="1"/>
          <p:nvPr/>
        </p:nvSpPr>
        <p:spPr>
          <a:xfrm>
            <a:off x="8123795" y="7334011"/>
            <a:ext cx="8427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Torque</a:t>
            </a:r>
            <a:endParaRPr lang="it-IT" sz="16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78C0CC-B060-4B95-A8F7-F6D963A24121}"/>
              </a:ext>
            </a:extLst>
          </p:cNvPr>
          <p:cNvSpPr txBox="1"/>
          <p:nvPr/>
        </p:nvSpPr>
        <p:spPr>
          <a:xfrm>
            <a:off x="10538701" y="7282379"/>
            <a:ext cx="11285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Angular velocity</a:t>
            </a:r>
            <a:endParaRPr lang="it-IT" sz="16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BB67A7-C07B-4BA2-8AB1-020AAF6C584E}"/>
              </a:ext>
            </a:extLst>
          </p:cNvPr>
          <p:cNvGrpSpPr/>
          <p:nvPr/>
        </p:nvGrpSpPr>
        <p:grpSpPr>
          <a:xfrm>
            <a:off x="7409712" y="1016034"/>
            <a:ext cx="4816029" cy="1478776"/>
            <a:chOff x="4120813" y="2198594"/>
            <a:chExt cx="4816029" cy="14787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A52620-3418-41E0-A286-88E8AB8CFC27}"/>
                </a:ext>
              </a:extLst>
            </p:cNvPr>
            <p:cNvSpPr/>
            <p:nvPr/>
          </p:nvSpPr>
          <p:spPr>
            <a:xfrm>
              <a:off x="5627370" y="2198594"/>
              <a:ext cx="1932928" cy="147877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C269F3A-7BF6-4C2E-938D-74189E366D5F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4558522" y="2925829"/>
              <a:ext cx="1068848" cy="121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39C34C-1B25-4D7B-B379-E59597F981E3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7560299" y="2937982"/>
              <a:ext cx="101822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11C3911-878B-464F-A6C1-77789CCE8146}"/>
                    </a:ext>
                  </a:extLst>
                </p:cNvPr>
                <p:cNvSpPr txBox="1"/>
                <p:nvPr/>
              </p:nvSpPr>
              <p:spPr>
                <a:xfrm>
                  <a:off x="4664271" y="2460050"/>
                  <a:ext cx="79361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chemeClr val="bg2">
                        <a:lumMod val="50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11C3911-878B-464F-A6C1-77789CCE81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4271" y="2460050"/>
                  <a:ext cx="79361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9231" r="-9231" b="-3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518F375-CD38-4C35-BABF-240AD3EF6C3E}"/>
                    </a:ext>
                  </a:extLst>
                </p:cNvPr>
                <p:cNvSpPr txBox="1"/>
                <p:nvPr/>
              </p:nvSpPr>
              <p:spPr>
                <a:xfrm>
                  <a:off x="7728421" y="2498324"/>
                  <a:ext cx="63729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chemeClr val="bg2">
                        <a:lumMod val="50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518F375-CD38-4C35-BABF-240AD3EF6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8421" y="2498324"/>
                  <a:ext cx="63729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1429" r="-11429" b="-3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C13717D-3A88-4452-BCAF-86979EA5638F}"/>
                </a:ext>
              </a:extLst>
            </p:cNvPr>
            <p:cNvSpPr txBox="1"/>
            <p:nvPr/>
          </p:nvSpPr>
          <p:spPr>
            <a:xfrm>
              <a:off x="4120813" y="3020889"/>
              <a:ext cx="147230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Desired plant input</a:t>
              </a:r>
              <a:endParaRPr lang="it-IT" sz="16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13DE46-D795-4392-9DEB-2CF0C334C331}"/>
                </a:ext>
              </a:extLst>
            </p:cNvPr>
            <p:cNvSpPr txBox="1"/>
            <p:nvPr/>
          </p:nvSpPr>
          <p:spPr>
            <a:xfrm>
              <a:off x="7464541" y="3049919"/>
              <a:ext cx="147230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Actual plant input</a:t>
              </a:r>
              <a:endParaRPr lang="it-IT" sz="16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B2367BC-CC52-42C3-8485-7520253155E3}"/>
              </a:ext>
            </a:extLst>
          </p:cNvPr>
          <p:cNvSpPr txBox="1"/>
          <p:nvPr/>
        </p:nvSpPr>
        <p:spPr>
          <a:xfrm>
            <a:off x="5857502" y="1456828"/>
            <a:ext cx="1437894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Off val="-29866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High level: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A77896-F7F3-448C-A175-3355A4B0566F}"/>
              </a:ext>
            </a:extLst>
          </p:cNvPr>
          <p:cNvSpPr txBox="1"/>
          <p:nvPr/>
        </p:nvSpPr>
        <p:spPr>
          <a:xfrm>
            <a:off x="775885" y="6150747"/>
            <a:ext cx="133049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Off val="-29866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Mid level: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85B455-FADC-4806-99FC-924B6383404A}"/>
              </a:ext>
            </a:extLst>
          </p:cNvPr>
          <p:cNvSpPr txBox="1"/>
          <p:nvPr/>
        </p:nvSpPr>
        <p:spPr>
          <a:xfrm>
            <a:off x="4689257" y="7346263"/>
            <a:ext cx="9384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Current</a:t>
            </a:r>
            <a:endParaRPr lang="it-IT" sz="16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F4DF6F-D9FE-4223-B25C-37CC864F2CAC}"/>
                  </a:ext>
                </a:extLst>
              </p:cNvPr>
              <p:cNvSpPr txBox="1"/>
              <p:nvPr/>
            </p:nvSpPr>
            <p:spPr>
              <a:xfrm>
                <a:off x="4112597" y="8696988"/>
                <a:ext cx="365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b="1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F4DF6F-D9FE-4223-B25C-37CC864F2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597" y="8696988"/>
                <a:ext cx="3651961" cy="369332"/>
              </a:xfrm>
              <a:prstGeom prst="rect">
                <a:avLst/>
              </a:prstGeom>
              <a:blipFill>
                <a:blip r:embed="rId11"/>
                <a:stretch>
                  <a:fillRect l="-250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2" descr="Risultati immagini per dc motor explained">
            <a:extLst>
              <a:ext uri="{FF2B5EF4-FFF2-40B4-BE49-F238E27FC236}">
                <a16:creationId xmlns:a16="http://schemas.microsoft.com/office/drawing/2014/main" id="{F748CCAB-E160-4F62-A02B-255084959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024" y="3046644"/>
            <a:ext cx="3677992" cy="285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E67F10-58EE-4C48-8FE4-DDAF705D0F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4699" y="6583812"/>
            <a:ext cx="2002615" cy="145608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5BE676-11FC-498D-8202-A71429D2F0E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40803" y="6583812"/>
            <a:ext cx="1639719" cy="145803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CA26EA5-DD40-4BD4-B40A-0F73B01D0EC3}"/>
                  </a:ext>
                </a:extLst>
              </p:cNvPr>
              <p:cNvSpPr/>
              <p:nvPr/>
            </p:nvSpPr>
            <p:spPr>
              <a:xfrm>
                <a:off x="7813038" y="8656545"/>
                <a:ext cx="1857175" cy="461665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400" b="1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CA26EA5-DD40-4BD4-B40A-0F73B01D0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038" y="8656545"/>
                <a:ext cx="185717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D63CA6C-EE5F-4C16-9692-FBE9C711E6C0}"/>
                  </a:ext>
                </a:extLst>
              </p:cNvPr>
              <p:cNvSpPr/>
              <p:nvPr/>
            </p:nvSpPr>
            <p:spPr>
              <a:xfrm>
                <a:off x="7991340" y="5455660"/>
                <a:ext cx="650819" cy="40011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D63CA6C-EE5F-4C16-9692-FBE9C711E6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340" y="5455660"/>
                <a:ext cx="650819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5BD8197-B4F2-4CE8-BEBD-63FE44E1D372}"/>
                  </a:ext>
                </a:extLst>
              </p:cNvPr>
              <p:cNvSpPr txBox="1"/>
              <p:nvPr/>
            </p:nvSpPr>
            <p:spPr>
              <a:xfrm>
                <a:off x="6340762" y="4924419"/>
                <a:ext cx="65524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5BD8197-B4F2-4CE8-BEBD-63FE44E1D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762" y="4924419"/>
                <a:ext cx="655244" cy="369332"/>
              </a:xfrm>
              <a:prstGeom prst="rect">
                <a:avLst/>
              </a:prstGeom>
              <a:blipFill>
                <a:blip r:embed="rId17"/>
                <a:stretch>
                  <a:fillRect l="-15741" r="-11111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8B4753F-25E9-4E9E-ACFA-D108E5436758}"/>
                  </a:ext>
                </a:extLst>
              </p:cNvPr>
              <p:cNvSpPr txBox="1"/>
              <p:nvPr/>
            </p:nvSpPr>
            <p:spPr>
              <a:xfrm>
                <a:off x="10440617" y="5742209"/>
                <a:ext cx="566565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0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8B4753F-25E9-4E9E-ACFA-D108E5436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617" y="5742209"/>
                <a:ext cx="566565" cy="307777"/>
              </a:xfrm>
              <a:prstGeom prst="rect">
                <a:avLst/>
              </a:prstGeom>
              <a:blipFill>
                <a:blip r:embed="rId18"/>
                <a:stretch>
                  <a:fillRect l="-10753" r="-10753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6BB8D02-D4B0-4DA2-8C2C-204E2D812B7B}"/>
                  </a:ext>
                </a:extLst>
              </p:cNvPr>
              <p:cNvSpPr txBox="1"/>
              <p:nvPr/>
            </p:nvSpPr>
            <p:spPr>
              <a:xfrm>
                <a:off x="9973664" y="4091260"/>
                <a:ext cx="497507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0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6BB8D02-D4B0-4DA2-8C2C-204E2D812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664" y="4091260"/>
                <a:ext cx="497507" cy="307777"/>
              </a:xfrm>
              <a:prstGeom prst="rect">
                <a:avLst/>
              </a:prstGeom>
              <a:blipFill>
                <a:blip r:embed="rId19"/>
                <a:stretch>
                  <a:fillRect l="-12195" r="-12195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21060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DC Motor – Low level considerations</a:t>
            </a:r>
            <a:endParaRPr dirty="0"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02263" y="10104451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36C98ED-B0F6-4D88-BA41-B09ED957D6F6}"/>
                  </a:ext>
                </a:extLst>
              </p:cNvPr>
              <p:cNvSpPr txBox="1"/>
              <p:nvPr/>
            </p:nvSpPr>
            <p:spPr>
              <a:xfrm>
                <a:off x="390508" y="1432462"/>
                <a:ext cx="12285665" cy="3205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Notes from the real world:</a:t>
                </a:r>
              </a:p>
              <a:p>
                <a:pPr marL="0" marR="0" indent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457200" marR="0" indent="-4572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</a:pP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The Raspberry Pi’s GPIO has only digital outputs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"/>
                        <a:cs typeface="Cambria"/>
                        <a:sym typeface="Cambria"/>
                      </a:rPr>
                      <m:t>⇒</m:t>
                    </m:r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 can’t provide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"/>
                        <a:cs typeface="Cambria"/>
                        <a:sym typeface="Cambria"/>
                      </a:rPr>
                      <m:t>𝑉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"/>
                        <a:cs typeface="Cambria"/>
                        <a:sym typeface="Cambria"/>
                      </a:rPr>
                      <m:t>(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"/>
                        <a:cs typeface="Cambria"/>
                        <a:sym typeface="Cambria"/>
                      </a:rPr>
                      <m:t>𝑡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"/>
                        <a:cs typeface="Cambria"/>
                        <a:sym typeface="Cambria"/>
                      </a:rPr>
                      <m:t>)</m:t>
                    </m:r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,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"/>
                            <a:cs typeface="Cambria"/>
                            <a:sym typeface="Cambria"/>
                          </a:rPr>
                        </m:ctrlPr>
                      </m:sSubPr>
                      <m:e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"/>
                            <a:cs typeface="Cambria"/>
                            <a:sym typeface="Cambria"/>
                          </a:rPr>
                          <m:t>𝑉</m:t>
                        </m:r>
                      </m:e>
                      <m: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"/>
                            <a:cs typeface="Cambria"/>
                            <a:sym typeface="Cambria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"/>
                            <a:cs typeface="Cambria"/>
                            <a:sym typeface="Cambria"/>
                          </a:rPr>
                        </m:ctrlPr>
                      </m:sSubPr>
                      <m:e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"/>
                            <a:cs typeface="Cambria"/>
                            <a:sym typeface="Cambria"/>
                          </a:rPr>
                          <m:t>𝑉</m:t>
                        </m:r>
                      </m:e>
                      <m: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"/>
                            <a:cs typeface="Cambria"/>
                            <a:sym typeface="Cambria"/>
                          </a:rPr>
                          <m:t>h𝑖𝑔h</m:t>
                        </m:r>
                      </m:sub>
                    </m:sSub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;</a:t>
                </a:r>
              </a:p>
              <a:p>
                <a:pPr marL="457200" marR="0" indent="-4572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</a:pP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A similar outcome can be achieved with</a:t>
                </a: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, </a:t>
                </a: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Pulse Width Modulation (PWM)</a:t>
                </a: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 of a digital signal;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Motors draw significant currents, Raspberry Pi GPIOs are low-amp and cannot feed them;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GPIOs are connected to the processor. Although protection is in place, back voltage could fry the Pi;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To allow bi-directional wheel motions, a circuit called H-bridge is used. If improperly triggered, it can short circuit and, again, fry the Pi. </a:t>
                </a:r>
              </a:p>
              <a:p>
                <a:pPr marR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		</a:t>
                </a:r>
              </a:p>
              <a:p>
                <a:pPr algn="l"/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		</a:t>
                </a:r>
                <a14:m>
                  <m:oMath xmlns:m="http://schemas.openxmlformats.org/officeDocument/2006/math">
                    <m:r>
                      <a:rPr kumimoji="0" lang="en-US" sz="2000" b="1" i="1" u="none" strike="noStrike" cap="none" spc="0" normalizeH="0" baseline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sym typeface="Cambria"/>
                      </a:rPr>
                      <m:t>⇒</m:t>
                    </m:r>
                  </m:oMath>
                </a14:m>
                <a:r>
                  <a:rPr lang="en-US" sz="2000" b="1" dirty="0">
                    <a:solidFill>
                      <a:schemeClr val="bg2">
                        <a:lumMod val="50000"/>
                      </a:schemeClr>
                    </a:solidFill>
                  </a:rPr>
                  <a:t> extra dedicated hardware: the </a:t>
                </a:r>
                <a:r>
                  <a:rPr kumimoji="0" lang="en-US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sym typeface="Cambria"/>
                  </a:rPr>
                  <a:t>DC Motor HAT</a:t>
                </a:r>
                <a:r>
                  <a:rPr kumimoji="0" lang="en-US" sz="2000" b="1" i="0" u="none" strike="noStrike" cap="none" spc="0" normalizeH="0" baseline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FillTx/>
                    <a:sym typeface="Cambria"/>
                  </a:rPr>
                  <a:t>, </a:t>
                </a:r>
                <a:r>
                  <a:rPr kumimoji="0" lang="en-US" sz="2000" b="1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sym typeface="Cambria"/>
                  </a:rPr>
                  <a:t>provides safe and efficient operation</a:t>
                </a:r>
                <a:endParaRPr kumimoji="0" lang="en-US" sz="2000" b="1" i="0" u="none" strike="noStrike" cap="none" spc="0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sym typeface="Cambria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36C98ED-B0F6-4D88-BA41-B09ED957D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08" y="1432462"/>
                <a:ext cx="12285665" cy="3205301"/>
              </a:xfrm>
              <a:prstGeom prst="rect">
                <a:avLst/>
              </a:prstGeom>
              <a:blipFill>
                <a:blip r:embed="rId2"/>
                <a:stretch>
                  <a:fillRect l="-844" t="-380" b="-266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Risultati immagini per pwm">
            <a:extLst>
              <a:ext uri="{FF2B5EF4-FFF2-40B4-BE49-F238E27FC236}">
                <a16:creationId xmlns:a16="http://schemas.microsoft.com/office/drawing/2014/main" id="{A04E1087-BBAA-4FB3-92F9-BDEE5441E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546" y="6271693"/>
            <a:ext cx="5907389" cy="293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FC04011-136D-4518-A8AD-45314192BA59}"/>
                  </a:ext>
                </a:extLst>
              </p:cNvPr>
              <p:cNvSpPr/>
              <p:nvPr/>
            </p:nvSpPr>
            <p:spPr>
              <a:xfrm>
                <a:off x="464420" y="4905656"/>
                <a:ext cx="12137843" cy="12117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 indent="0" algn="l"/>
                <a:r>
                  <a:rPr lang="en-US" dirty="0">
                    <a:solidFill>
                      <a:schemeClr val="tx1"/>
                    </a:solidFill>
                  </a:rPr>
                  <a:t>PWM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: Oscillate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periodically. The smaller the period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), the better.</a:t>
                </a:r>
              </a:p>
              <a:p>
                <a:pPr lvl="2" indent="0" algn="l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		    Ratio of time spent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is the </a:t>
                </a:r>
                <a:r>
                  <a:rPr lang="en-US" i="1" dirty="0">
                    <a:solidFill>
                      <a:srgbClr val="4C47F8"/>
                    </a:solidFill>
                  </a:rPr>
                  <a:t>duty cycle 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)</a:t>
                </a:r>
              </a:p>
              <a:p>
                <a:pPr lvl="2" indent="0" algn="l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		    </a:t>
                </a:r>
                <a:r>
                  <a:rPr lang="en-US" b="1" dirty="0">
                    <a:solidFill>
                      <a:schemeClr val="bg2">
                        <a:lumMod val="50000"/>
                      </a:schemeClr>
                    </a:solidFill>
                  </a:rPr>
                  <a:t>Load sees </a:t>
                </a:r>
                <a:r>
                  <a:rPr lang="en-US" b="1" i="1" dirty="0">
                    <a:solidFill>
                      <a:schemeClr val="bg2">
                        <a:lumMod val="50000"/>
                      </a:schemeClr>
                    </a:solidFill>
                  </a:rPr>
                  <a:t>average</a:t>
                </a:r>
                <a:r>
                  <a:rPr lang="en-US" b="1" dirty="0">
                    <a:solidFill>
                      <a:schemeClr val="bg2">
                        <a:lumMod val="50000"/>
                      </a:schemeClr>
                    </a:solidFill>
                  </a:rPr>
                  <a:t> voltage within period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, </a:t>
                </a:r>
                <a:r>
                  <a:rPr lang="en-US" i="1" dirty="0">
                    <a:solidFill>
                      <a:schemeClr val="bg2">
                        <a:lumMod val="50000"/>
                      </a:schemeClr>
                    </a:solidFill>
                  </a:rPr>
                  <a:t>as if 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it were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FC04011-136D-4518-A8AD-45314192B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20" y="4905656"/>
                <a:ext cx="12137843" cy="1211742"/>
              </a:xfrm>
              <a:prstGeom prst="rect">
                <a:avLst/>
              </a:prstGeom>
              <a:blipFill>
                <a:blip r:embed="rId4"/>
                <a:stretch>
                  <a:fillRect l="-703" t="-4523" b="-10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D50BF95-A5F6-4659-BCC3-1D8ABBCB25C9}"/>
              </a:ext>
            </a:extLst>
          </p:cNvPr>
          <p:cNvSpPr txBox="1"/>
          <p:nvPr/>
        </p:nvSpPr>
        <p:spPr>
          <a:xfrm>
            <a:off x="390508" y="6452841"/>
            <a:ext cx="5804230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2000" b="1" dirty="0"/>
              <a:t>+</a:t>
            </a:r>
            <a:r>
              <a:rPr lang="en-US" sz="2000" dirty="0"/>
              <a:t> It is easy to build switches (transistors) that do this;</a:t>
            </a:r>
          </a:p>
          <a:p>
            <a:pPr algn="l"/>
            <a:endParaRPr lang="en-US" sz="2000" dirty="0"/>
          </a:p>
          <a:p>
            <a:pPr algn="l"/>
            <a:r>
              <a:rPr lang="en-US" sz="2000" b="1" dirty="0"/>
              <a:t>+</a:t>
            </a:r>
            <a:r>
              <a:rPr lang="en-US" sz="2000" dirty="0"/>
              <a:t> It is more power efficient than using an analogue signal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accent5">
                  <a:lumOff val="-29866"/>
                </a:schemeClr>
              </a:solidFill>
              <a:effectLst/>
              <a:uFillTx/>
              <a:latin typeface="Cambria"/>
              <a:ea typeface="Cambria"/>
              <a:cs typeface="Cambria"/>
              <a:sym typeface="Cambria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accent5">
                  <a:lumOff val="-29866"/>
                </a:schemeClr>
              </a:solidFill>
              <a:effectLst/>
              <a:uFillTx/>
              <a:latin typeface="Cambria"/>
              <a:ea typeface="Cambria"/>
              <a:cs typeface="Cambria"/>
              <a:sym typeface="Cambria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5">
                    <a:lumOff val="-29866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-</a:t>
            </a: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Off val="-29866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5">
                    <a:lumOff val="-29866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The PWM frequency must not interfere with the natural dynamics of the </a:t>
            </a:r>
            <a:r>
              <a:rPr kumimoji="0" lang="en-US" sz="2000" i="0" u="none" strike="noStrike" cap="none" spc="0" normalizeH="0" baseline="0">
                <a:ln>
                  <a:noFill/>
                </a:ln>
                <a:solidFill>
                  <a:schemeClr val="accent5">
                    <a:lumOff val="-29866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controlled load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accent5">
                  <a:lumOff val="-29866"/>
                </a:schemeClr>
              </a:solidFill>
              <a:effectLst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59328909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lowchart: Process 60">
            <a:extLst>
              <a:ext uri="{FF2B5EF4-FFF2-40B4-BE49-F238E27FC236}">
                <a16:creationId xmlns:a16="http://schemas.microsoft.com/office/drawing/2014/main" id="{B9268698-61A7-4D0B-9763-A9A0AF43437B}"/>
              </a:ext>
            </a:extLst>
          </p:cNvPr>
          <p:cNvSpPr/>
          <p:nvPr/>
        </p:nvSpPr>
        <p:spPr>
          <a:xfrm>
            <a:off x="4258417" y="3514577"/>
            <a:ext cx="5368594" cy="2730105"/>
          </a:xfrm>
          <a:prstGeom prst="flowChartProcess">
            <a:avLst/>
          </a:prstGeom>
          <a:solidFill>
            <a:srgbClr val="92D050">
              <a:alpha val="20000"/>
            </a:srgbClr>
          </a:solidFill>
          <a:ln w="12700" cap="flat">
            <a:solidFill>
              <a:schemeClr val="accent3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6" name="Picture 4" descr="https://img.banggood.com/thumb/large/oaupload/banggood/images/A3/F5/c41e7680-ce5d-482c-be27-8fb5ee1a0c3e.jpg">
            <a:extLst>
              <a:ext uri="{FF2B5EF4-FFF2-40B4-BE49-F238E27FC236}">
                <a16:creationId xmlns:a16="http://schemas.microsoft.com/office/drawing/2014/main" id="{F70C3F8B-BA51-4C00-82B2-BD7170E07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6146" y="3410321"/>
            <a:ext cx="3527948" cy="352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2FBEE34C-4732-46AF-86A7-84948AFA2D24}"/>
              </a:ext>
            </a:extLst>
          </p:cNvPr>
          <p:cNvSpPr/>
          <p:nvPr/>
        </p:nvSpPr>
        <p:spPr>
          <a:xfrm>
            <a:off x="3038166" y="3230615"/>
            <a:ext cx="856469" cy="1463040"/>
          </a:xfrm>
          <a:prstGeom prst="flowChartProcess">
            <a:avLst/>
          </a:prstGeom>
          <a:solidFill>
            <a:schemeClr val="accent1">
              <a:alpha val="2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8452FCC8-BEA8-4FF6-A170-98F64DFCAC75}"/>
              </a:ext>
            </a:extLst>
          </p:cNvPr>
          <p:cNvSpPr>
            <a:spLocks/>
          </p:cNvSpPr>
          <p:nvPr/>
        </p:nvSpPr>
        <p:spPr>
          <a:xfrm rot="5400000">
            <a:off x="2032095" y="4611061"/>
            <a:ext cx="1631255" cy="270716"/>
          </a:xfrm>
          <a:prstGeom prst="flowChartProcess">
            <a:avLst/>
          </a:prstGeom>
          <a:noFill/>
          <a:ln w="508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DA8732-0538-4328-8436-1CCCA8D9B27E}"/>
              </a:ext>
            </a:extLst>
          </p:cNvPr>
          <p:cNvGrpSpPr/>
          <p:nvPr/>
        </p:nvGrpSpPr>
        <p:grpSpPr>
          <a:xfrm>
            <a:off x="2712364" y="3884976"/>
            <a:ext cx="1546053" cy="287258"/>
            <a:chOff x="4133612" y="4795336"/>
            <a:chExt cx="1546053" cy="287258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B7DBF49-AD2D-472E-8865-01487913B210}"/>
                </a:ext>
              </a:extLst>
            </p:cNvPr>
            <p:cNvCxnSpPr>
              <a:cxnSpLocks/>
            </p:cNvCxnSpPr>
            <p:nvPr/>
          </p:nvCxnSpPr>
          <p:spPr>
            <a:xfrm>
              <a:off x="4483964" y="5082594"/>
              <a:ext cx="1195701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CFB90E-EDF9-470A-B0FE-1F41CCBD6716}"/>
                </a:ext>
              </a:extLst>
            </p:cNvPr>
            <p:cNvSpPr txBox="1"/>
            <p:nvPr/>
          </p:nvSpPr>
          <p:spPr>
            <a:xfrm>
              <a:off x="4133612" y="4795336"/>
              <a:ext cx="1382446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chemeClr val="accent5">
                      <a:lumOff val="-29866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rPr>
                <a:t>Data (SDA)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C2AA92A-50F2-4598-AA6E-C92C3F191715}"/>
              </a:ext>
            </a:extLst>
          </p:cNvPr>
          <p:cNvGrpSpPr/>
          <p:nvPr/>
        </p:nvGrpSpPr>
        <p:grpSpPr>
          <a:xfrm>
            <a:off x="2712364" y="4286469"/>
            <a:ext cx="1546053" cy="287258"/>
            <a:chOff x="4133612" y="4795336"/>
            <a:chExt cx="1546053" cy="287258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F557C71-DEB8-4D5F-9140-52750B951B5E}"/>
                </a:ext>
              </a:extLst>
            </p:cNvPr>
            <p:cNvCxnSpPr>
              <a:cxnSpLocks/>
            </p:cNvCxnSpPr>
            <p:nvPr/>
          </p:nvCxnSpPr>
          <p:spPr>
            <a:xfrm>
              <a:off x="4483964" y="5082594"/>
              <a:ext cx="1195701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D5DBA1C-A852-4637-B6C5-5D59C3EDBA19}"/>
                </a:ext>
              </a:extLst>
            </p:cNvPr>
            <p:cNvSpPr txBox="1"/>
            <p:nvPr/>
          </p:nvSpPr>
          <p:spPr>
            <a:xfrm>
              <a:off x="4133612" y="4795336"/>
              <a:ext cx="1382446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chemeClr val="accent5">
                      <a:lumOff val="-29866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rPr>
                <a:t>Clock (SCL)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613927-311C-4D1D-B42C-C601F9E23E46}"/>
              </a:ext>
            </a:extLst>
          </p:cNvPr>
          <p:cNvGrpSpPr/>
          <p:nvPr/>
        </p:nvGrpSpPr>
        <p:grpSpPr>
          <a:xfrm>
            <a:off x="2512189" y="4690360"/>
            <a:ext cx="1746228" cy="287258"/>
            <a:chOff x="3937686" y="4807048"/>
            <a:chExt cx="1746228" cy="287258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64A12EB-A3F5-4DBD-82B9-4DB62CD8E6B2}"/>
                </a:ext>
              </a:extLst>
            </p:cNvPr>
            <p:cNvCxnSpPr>
              <a:cxnSpLocks/>
            </p:cNvCxnSpPr>
            <p:nvPr/>
          </p:nvCxnSpPr>
          <p:spPr>
            <a:xfrm>
              <a:off x="4483964" y="5082594"/>
              <a:ext cx="1199950" cy="11712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4EE3E8-5DC4-4CC4-9C39-8551943DDB3A}"/>
                </a:ext>
              </a:extLst>
            </p:cNvPr>
            <p:cNvSpPr txBox="1"/>
            <p:nvPr/>
          </p:nvSpPr>
          <p:spPr>
            <a:xfrm>
              <a:off x="3937686" y="4807048"/>
              <a:ext cx="1382446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/>
                <a:t>3.3V</a:t>
              </a:r>
              <a:endPara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Off val="-29866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41D99DF-826C-45B2-B8E7-C0F199918A71}"/>
              </a:ext>
            </a:extLst>
          </p:cNvPr>
          <p:cNvGrpSpPr/>
          <p:nvPr/>
        </p:nvGrpSpPr>
        <p:grpSpPr>
          <a:xfrm>
            <a:off x="2983081" y="5141112"/>
            <a:ext cx="1382446" cy="287258"/>
            <a:chOff x="4408578" y="4795336"/>
            <a:chExt cx="1382446" cy="28725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130A3A-96EB-4C18-A3D2-D94E85B84F99}"/>
                </a:ext>
              </a:extLst>
            </p:cNvPr>
            <p:cNvCxnSpPr>
              <a:cxnSpLocks/>
            </p:cNvCxnSpPr>
            <p:nvPr/>
          </p:nvCxnSpPr>
          <p:spPr>
            <a:xfrm>
              <a:off x="4483964" y="5082594"/>
              <a:ext cx="1199950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0F51B84-47BA-4ADB-B478-4C574A0C3A3C}"/>
                </a:ext>
              </a:extLst>
            </p:cNvPr>
            <p:cNvSpPr txBox="1"/>
            <p:nvPr/>
          </p:nvSpPr>
          <p:spPr>
            <a:xfrm>
              <a:off x="4408578" y="4795336"/>
              <a:ext cx="1382446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chemeClr val="accent5">
                      <a:lumOff val="-29866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rPr>
                <a:t>Ground (reference)</a:t>
              </a:r>
            </a:p>
          </p:txBody>
        </p:sp>
      </p:grpSp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DC Motor – Low level</a:t>
            </a:r>
            <a:endParaRPr dirty="0"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02263" y="10104451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BCAD6D-FFE5-4557-80F2-EE3C54D90BB4}"/>
              </a:ext>
            </a:extLst>
          </p:cNvPr>
          <p:cNvSpPr txBox="1"/>
          <p:nvPr/>
        </p:nvSpPr>
        <p:spPr>
          <a:xfrm>
            <a:off x="3058467" y="3245757"/>
            <a:ext cx="838017" cy="287258"/>
          </a:xfrm>
          <a:prstGeom prst="rect">
            <a:avLst/>
          </a:prstGeom>
          <a:solidFill>
            <a:schemeClr val="bg1"/>
          </a:solidFill>
          <a:ln w="254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Off val="-29866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I2C bus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FCF3B1B-EF0C-4122-BCAE-29051E2D056B}"/>
              </a:ext>
            </a:extLst>
          </p:cNvPr>
          <p:cNvSpPr/>
          <p:nvPr/>
        </p:nvSpPr>
        <p:spPr>
          <a:xfrm>
            <a:off x="10324072" y="4317006"/>
            <a:ext cx="1430950" cy="11259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44" name="Picture 2" descr="https://upload.wikimedia.org/wikipedia/commons/thumb/d/d4/H_bridge.svg/461px-H_bridge.svg.png">
            <a:extLst>
              <a:ext uri="{FF2B5EF4-FFF2-40B4-BE49-F238E27FC236}">
                <a16:creationId xmlns:a16="http://schemas.microsoft.com/office/drawing/2014/main" id="{3C14FB16-ACD3-43C7-B3E9-339449FC3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08" y="4115035"/>
            <a:ext cx="2221276" cy="1363603"/>
          </a:xfrm>
          <a:prstGeom prst="rect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0064286-CBD5-480A-8CDE-18C8ADFE0094}"/>
              </a:ext>
            </a:extLst>
          </p:cNvPr>
          <p:cNvSpPr txBox="1"/>
          <p:nvPr/>
        </p:nvSpPr>
        <p:spPr>
          <a:xfrm>
            <a:off x="7554808" y="5500940"/>
            <a:ext cx="160941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H-bridge </a:t>
            </a:r>
          </a:p>
          <a:p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(motor driver)</a:t>
            </a:r>
            <a:endParaRPr lang="en-US" sz="2000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7C5695C-3C5C-4775-BE10-E11B7195226E}"/>
              </a:ext>
            </a:extLst>
          </p:cNvPr>
          <p:cNvCxnSpPr>
            <a:cxnSpLocks/>
            <a:stCxn id="61" idx="3"/>
            <a:endCxn id="43" idx="1"/>
          </p:cNvCxnSpPr>
          <p:nvPr/>
        </p:nvCxnSpPr>
        <p:spPr>
          <a:xfrm>
            <a:off x="9627011" y="4879630"/>
            <a:ext cx="697061" cy="33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C6EDC4-5432-4435-B474-B37885A4A2F7}"/>
                  </a:ext>
                </a:extLst>
              </p:cNvPr>
              <p:cNvSpPr txBox="1"/>
              <p:nvPr/>
            </p:nvSpPr>
            <p:spPr>
              <a:xfrm>
                <a:off x="9661897" y="4428704"/>
                <a:ext cx="627288" cy="3539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"/>
                          <a:cs typeface="Cambria"/>
                          <a:sym typeface="Cambria"/>
                        </a:rPr>
                        <m:t>𝑉</m:t>
                      </m:r>
                      <m:r>
                        <a:rPr kumimoji="0" lang="en-US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"/>
                          <a:cs typeface="Cambria"/>
                          <a:sym typeface="Cambria"/>
                        </a:rPr>
                        <m:t>(</m:t>
                      </m:r>
                      <m:r>
                        <a:rPr kumimoji="0" lang="en-US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"/>
                          <a:cs typeface="Cambria"/>
                          <a:sym typeface="Cambria"/>
                        </a:rPr>
                        <m:t>𝑡</m:t>
                      </m:r>
                      <m:r>
                        <a:rPr kumimoji="0" lang="en-US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"/>
                          <a:cs typeface="Cambria"/>
                          <a:sym typeface="Cambria"/>
                        </a:rPr>
                        <m:t>)</m:t>
                      </m:r>
                    </m:oMath>
                  </m:oMathPara>
                </a14:m>
                <a:endParaRPr kumimoji="0" lang="en-US" sz="23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C6EDC4-5432-4435-B474-B37885A4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897" y="4428704"/>
                <a:ext cx="627288" cy="353943"/>
              </a:xfrm>
              <a:prstGeom prst="rect">
                <a:avLst/>
              </a:prstGeom>
              <a:blipFill>
                <a:blip r:embed="rId5"/>
                <a:stretch>
                  <a:fillRect l="-15534" r="-11650" b="-389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7001054-AAD5-414A-B330-AE84756C48A2}"/>
              </a:ext>
            </a:extLst>
          </p:cNvPr>
          <p:cNvCxnSpPr>
            <a:cxnSpLocks/>
          </p:cNvCxnSpPr>
          <p:nvPr/>
        </p:nvCxnSpPr>
        <p:spPr>
          <a:xfrm flipV="1">
            <a:off x="11765095" y="4884053"/>
            <a:ext cx="945249" cy="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3553845-ECE7-4B3B-A0F3-833E6D6E6D42}"/>
                  </a:ext>
                </a:extLst>
              </p:cNvPr>
              <p:cNvSpPr txBox="1"/>
              <p:nvPr/>
            </p:nvSpPr>
            <p:spPr>
              <a:xfrm>
                <a:off x="11918629" y="4470558"/>
                <a:ext cx="627288" cy="3539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"/>
                          <a:cs typeface="Cambria"/>
                          <a:sym typeface="Cambria"/>
                        </a:rPr>
                        <m:t>𝜔</m:t>
                      </m:r>
                      <m:r>
                        <a:rPr kumimoji="0" lang="en-US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"/>
                          <a:cs typeface="Cambria"/>
                          <a:sym typeface="Cambria"/>
                        </a:rPr>
                        <m:t>(</m:t>
                      </m:r>
                      <m:r>
                        <a:rPr kumimoji="0" lang="en-US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"/>
                          <a:cs typeface="Cambria"/>
                          <a:sym typeface="Cambria"/>
                        </a:rPr>
                        <m:t>𝑡</m:t>
                      </m:r>
                      <m:r>
                        <a:rPr kumimoji="0" lang="en-US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"/>
                          <a:cs typeface="Cambria"/>
                          <a:sym typeface="Cambria"/>
                        </a:rPr>
                        <m:t>)</m:t>
                      </m:r>
                    </m:oMath>
                  </m:oMathPara>
                </a14:m>
                <a:endParaRPr kumimoji="0" lang="en-US" sz="23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3553845-ECE7-4B3B-A0F3-833E6D6E6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8629" y="4470558"/>
                <a:ext cx="627288" cy="353943"/>
              </a:xfrm>
              <a:prstGeom prst="rect">
                <a:avLst/>
              </a:prstGeom>
              <a:blipFill>
                <a:blip r:embed="rId6"/>
                <a:stretch>
                  <a:fillRect l="-12621" r="-13592" b="-4137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6BC121CC-5563-4E48-B9C1-9054991565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0077" y="4137337"/>
            <a:ext cx="2255236" cy="1322248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50459AD-2DF1-4AA1-A625-E9E59B5BE73B}"/>
              </a:ext>
            </a:extLst>
          </p:cNvPr>
          <p:cNvSpPr txBox="1"/>
          <p:nvPr/>
        </p:nvSpPr>
        <p:spPr>
          <a:xfrm>
            <a:off x="4960651" y="5538111"/>
            <a:ext cx="111408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PWM chip</a:t>
            </a:r>
            <a:endParaRPr lang="en-US" sz="2000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609D301-CA5C-4616-9C4A-29CC02B9F325}"/>
              </a:ext>
            </a:extLst>
          </p:cNvPr>
          <p:cNvCxnSpPr>
            <a:cxnSpLocks/>
            <a:stCxn id="23" idx="3"/>
            <a:endCxn id="44" idx="1"/>
          </p:cNvCxnSpPr>
          <p:nvPr/>
        </p:nvCxnSpPr>
        <p:spPr>
          <a:xfrm flipV="1">
            <a:off x="6645313" y="4796837"/>
            <a:ext cx="634895" cy="16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5C6F98A-9BCC-4B7F-9B3D-6482112CFC1D}"/>
                  </a:ext>
                </a:extLst>
              </p:cNvPr>
              <p:cNvSpPr txBox="1"/>
              <p:nvPr/>
            </p:nvSpPr>
            <p:spPr>
              <a:xfrm>
                <a:off x="6686655" y="4392476"/>
                <a:ext cx="614464" cy="3539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"/>
                          <a:cs typeface="Cambria"/>
                          <a:sym typeface="Cambria"/>
                        </a:rPr>
                        <m:t>𝑑</m:t>
                      </m:r>
                      <m:r>
                        <a:rPr kumimoji="0" lang="en-US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"/>
                          <a:cs typeface="Cambria"/>
                          <a:sym typeface="Cambria"/>
                        </a:rPr>
                        <m:t>(</m:t>
                      </m:r>
                      <m:r>
                        <a:rPr kumimoji="0" lang="en-US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"/>
                          <a:cs typeface="Cambria"/>
                          <a:sym typeface="Cambria"/>
                        </a:rPr>
                        <m:t>𝑡</m:t>
                      </m:r>
                      <m:r>
                        <a:rPr kumimoji="0" lang="en-US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"/>
                          <a:cs typeface="Cambria"/>
                          <a:sym typeface="Cambria"/>
                        </a:rPr>
                        <m:t>)</m:t>
                      </m:r>
                    </m:oMath>
                  </m:oMathPara>
                </a14:m>
                <a:endParaRPr kumimoji="0" lang="en-US" sz="23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5C6F98A-9BCC-4B7F-9B3D-6482112CF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655" y="4392476"/>
                <a:ext cx="614464" cy="353943"/>
              </a:xfrm>
              <a:prstGeom prst="rect">
                <a:avLst/>
              </a:prstGeom>
              <a:blipFill>
                <a:blip r:embed="rId8"/>
                <a:stretch>
                  <a:fillRect l="-16832" r="-11881" b="-396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E788F55C-760C-4416-8D6A-6B3CA34ADB9C}"/>
              </a:ext>
            </a:extLst>
          </p:cNvPr>
          <p:cNvSpPr txBox="1"/>
          <p:nvPr/>
        </p:nvSpPr>
        <p:spPr>
          <a:xfrm>
            <a:off x="5420375" y="3292892"/>
            <a:ext cx="3036778" cy="47192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accent3">
                <a:lumMod val="75000"/>
                <a:alpha val="36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DC Motor HAT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D3F8C1D0-F78E-45AA-BF04-A205D446B6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2189" y="6646174"/>
            <a:ext cx="4029075" cy="2628900"/>
          </a:xfrm>
          <a:prstGeom prst="rect">
            <a:avLst/>
          </a:prstGeom>
        </p:spPr>
      </p:pic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17A06EF3-946B-4FB1-A189-056F5DA6E091}"/>
              </a:ext>
            </a:extLst>
          </p:cNvPr>
          <p:cNvCxnSpPr>
            <a:cxnSpLocks/>
            <a:stCxn id="68" idx="3"/>
            <a:endCxn id="61" idx="2"/>
          </p:cNvCxnSpPr>
          <p:nvPr/>
        </p:nvCxnSpPr>
        <p:spPr>
          <a:xfrm flipV="1">
            <a:off x="6541264" y="6244682"/>
            <a:ext cx="401450" cy="1715942"/>
          </a:xfrm>
          <a:prstGeom prst="bentConnector2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5E318CAB-3D50-45E8-A9EE-3979E9432B37}"/>
              </a:ext>
            </a:extLst>
          </p:cNvPr>
          <p:cNvCxnSpPr>
            <a:cxnSpLocks/>
            <a:stCxn id="68" idx="1"/>
            <a:endCxn id="16" idx="3"/>
          </p:cNvCxnSpPr>
          <p:nvPr/>
        </p:nvCxnSpPr>
        <p:spPr>
          <a:xfrm rot="10800000">
            <a:off x="2010121" y="6938270"/>
            <a:ext cx="502069" cy="1022355"/>
          </a:xfrm>
          <a:prstGeom prst="bentConnector2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12A41AB-1DAE-4BAC-8805-29AA99A066A5}"/>
              </a:ext>
            </a:extLst>
          </p:cNvPr>
          <p:cNvSpPr txBox="1"/>
          <p:nvPr/>
        </p:nvSpPr>
        <p:spPr>
          <a:xfrm>
            <a:off x="7114670" y="7099426"/>
            <a:ext cx="234038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Power for the motors</a:t>
            </a:r>
            <a:endParaRPr lang="en-US" sz="2000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DE673ED-7F46-4598-9753-ACE2E9D99A6B}"/>
              </a:ext>
            </a:extLst>
          </p:cNvPr>
          <p:cNvSpPr txBox="1"/>
          <p:nvPr/>
        </p:nvSpPr>
        <p:spPr>
          <a:xfrm>
            <a:off x="246146" y="8295348"/>
            <a:ext cx="39097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Power for the RPI and 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</a:rPr>
              <a:t>periphericals</a:t>
            </a:r>
            <a:endParaRPr lang="en-US" sz="2000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1558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2456A59-5AC7-4EDA-8651-AFD14FB73866}"/>
              </a:ext>
            </a:extLst>
          </p:cNvPr>
          <p:cNvSpPr txBox="1"/>
          <p:nvPr/>
        </p:nvSpPr>
        <p:spPr>
          <a:xfrm>
            <a:off x="4522803" y="3771456"/>
            <a:ext cx="2585644" cy="81047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sym typeface="Cambria"/>
              </a:rPr>
              <a:t>Motor Drivers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(H-Bridge)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sym typeface="Cambria"/>
            </a:endParaRPr>
          </a:p>
        </p:txBody>
      </p:sp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xfrm>
            <a:off x="578709" y="290737"/>
            <a:ext cx="11733675" cy="17827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DC Motor HAT</a:t>
            </a:r>
            <a:endParaRPr dirty="0"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383E78-076D-4851-9073-918B07051415}"/>
              </a:ext>
            </a:extLst>
          </p:cNvPr>
          <p:cNvSpPr txBox="1"/>
          <p:nvPr/>
        </p:nvSpPr>
        <p:spPr>
          <a:xfrm flipH="1">
            <a:off x="10488833" y="8784962"/>
            <a:ext cx="2756079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Off val="-29866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  <a:hlinkClick r:id="rId2"/>
              </a:rPr>
              <a:t>schematics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accent5">
                  <a:lumOff val="-29866"/>
                </a:schemeClr>
              </a:solidFill>
              <a:effectLst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" name="Picture 7" descr="A circuit board&#10;&#10;Description generated with very high confidence">
            <a:extLst>
              <a:ext uri="{FF2B5EF4-FFF2-40B4-BE49-F238E27FC236}">
                <a16:creationId xmlns:a16="http://schemas.microsoft.com/office/drawing/2014/main" id="{04FEDB7D-DEAC-4DFE-88B8-3F3851B706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248" y="2530005"/>
            <a:ext cx="5489136" cy="534685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76B786-F2A9-4899-8D93-E5BB35941167}"/>
              </a:ext>
            </a:extLst>
          </p:cNvPr>
          <p:cNvCxnSpPr>
            <a:cxnSpLocks/>
          </p:cNvCxnSpPr>
          <p:nvPr/>
        </p:nvCxnSpPr>
        <p:spPr>
          <a:xfrm flipV="1">
            <a:off x="7557198" y="7165808"/>
            <a:ext cx="935984" cy="1148046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767FC5-DB7E-44C6-819A-973B97479AE9}"/>
              </a:ext>
            </a:extLst>
          </p:cNvPr>
          <p:cNvSpPr txBox="1"/>
          <p:nvPr/>
        </p:nvSpPr>
        <p:spPr>
          <a:xfrm>
            <a:off x="6160043" y="8313854"/>
            <a:ext cx="2585643" cy="45653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Power from battery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sym typeface="Cambria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70D651-369F-4FC0-9843-8BAC5E04E073}"/>
              </a:ext>
            </a:extLst>
          </p:cNvPr>
          <p:cNvCxnSpPr>
            <a:cxnSpLocks/>
          </p:cNvCxnSpPr>
          <p:nvPr/>
        </p:nvCxnSpPr>
        <p:spPr>
          <a:xfrm flipV="1">
            <a:off x="5467010" y="5029685"/>
            <a:ext cx="1627030" cy="91977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974C9F-DD3D-4F2F-AC92-FAB504B51A8D}"/>
              </a:ext>
            </a:extLst>
          </p:cNvPr>
          <p:cNvSpPr txBox="1"/>
          <p:nvPr/>
        </p:nvSpPr>
        <p:spPr>
          <a:xfrm>
            <a:off x="3965666" y="5772492"/>
            <a:ext cx="2794035" cy="81047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Motor wires terminal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connectors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sym typeface="Cambria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D1D742-6430-490B-B40A-ECD7BA410334}"/>
              </a:ext>
            </a:extLst>
          </p:cNvPr>
          <p:cNvCxnSpPr>
            <a:cxnSpLocks/>
          </p:cNvCxnSpPr>
          <p:nvPr/>
        </p:nvCxnSpPr>
        <p:spPr>
          <a:xfrm flipH="1" flipV="1">
            <a:off x="10090907" y="5612429"/>
            <a:ext cx="1336188" cy="2473157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165A98-2D57-420C-9E9B-16B72AE5FE5D}"/>
              </a:ext>
            </a:extLst>
          </p:cNvPr>
          <p:cNvSpPr txBox="1"/>
          <p:nvPr/>
        </p:nvSpPr>
        <p:spPr>
          <a:xfrm>
            <a:off x="10142842" y="7908615"/>
            <a:ext cx="2585644" cy="81047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Polarity protection FET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sym typeface="Cambria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9CA429-0CCF-4270-8A80-E0FA6BD1C1F9}"/>
              </a:ext>
            </a:extLst>
          </p:cNvPr>
          <p:cNvCxnSpPr>
            <a:cxnSpLocks/>
          </p:cNvCxnSpPr>
          <p:nvPr/>
        </p:nvCxnSpPr>
        <p:spPr>
          <a:xfrm>
            <a:off x="6598281" y="4235679"/>
            <a:ext cx="1278006" cy="31795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7EE27E-992A-4C47-9E72-8A6162296FBB}"/>
              </a:ext>
            </a:extLst>
          </p:cNvPr>
          <p:cNvCxnSpPr>
            <a:cxnSpLocks/>
          </p:cNvCxnSpPr>
          <p:nvPr/>
        </p:nvCxnSpPr>
        <p:spPr>
          <a:xfrm>
            <a:off x="6598281" y="4235679"/>
            <a:ext cx="1894901" cy="1123362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6D8B01-3170-4940-B378-2B6991AA2EF9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10923278" y="2273836"/>
            <a:ext cx="195266" cy="149392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372616C-93D3-489A-BD0B-3EA634D69283}"/>
              </a:ext>
            </a:extLst>
          </p:cNvPr>
          <p:cNvSpPr txBox="1"/>
          <p:nvPr/>
        </p:nvSpPr>
        <p:spPr>
          <a:xfrm>
            <a:off x="7057140" y="1705268"/>
            <a:ext cx="2585644" cy="45653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sym typeface="Cambria"/>
              </a:rPr>
              <a:t>PWM chip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F600F9-5BF7-49AD-9A7E-AB57DF67511A}"/>
              </a:ext>
            </a:extLst>
          </p:cNvPr>
          <p:cNvCxnSpPr>
            <a:cxnSpLocks/>
          </p:cNvCxnSpPr>
          <p:nvPr/>
        </p:nvCxnSpPr>
        <p:spPr>
          <a:xfrm>
            <a:off x="8349962" y="2175130"/>
            <a:ext cx="657596" cy="2433073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2F1CA0F6-E42F-4BCA-B1DA-F6BD146599CD}"/>
              </a:ext>
            </a:extLst>
          </p:cNvPr>
          <p:cNvSpPr/>
          <p:nvPr/>
        </p:nvSpPr>
        <p:spPr>
          <a:xfrm rot="2729996">
            <a:off x="9023795" y="3706786"/>
            <a:ext cx="3508132" cy="407760"/>
          </a:xfrm>
          <a:prstGeom prst="flowChartProcess">
            <a:avLst/>
          </a:prstGeom>
          <a:noFill/>
          <a:ln w="508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AE9772-BA0A-416D-827B-22772E5E40F3}"/>
              </a:ext>
            </a:extLst>
          </p:cNvPr>
          <p:cNvSpPr txBox="1"/>
          <p:nvPr/>
        </p:nvSpPr>
        <p:spPr>
          <a:xfrm>
            <a:off x="9825722" y="1723839"/>
            <a:ext cx="2585644" cy="45653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GPIO extension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sym typeface="Cambri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7BFF9D-CDE3-468D-812D-33F1BE8B7B3B}"/>
                  </a:ext>
                </a:extLst>
              </p:cNvPr>
              <p:cNvSpPr txBox="1"/>
              <p:nvPr/>
            </p:nvSpPr>
            <p:spPr>
              <a:xfrm>
                <a:off x="275503" y="2433665"/>
                <a:ext cx="6426246" cy="22262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Each motor can dra</a:t>
                </a:r>
                <a:r>
                  <a:rPr lang="en-US" dirty="0">
                    <a:solidFill>
                      <a:schemeClr val="tx2">
                        <a:lumMod val="10000"/>
                      </a:schemeClr>
                    </a:solidFill>
                  </a:rPr>
                  <a:t>w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≤1.2</m:t>
                    </m:r>
                  </m:oMath>
                </a14:m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 A @ </a:t>
                </a:r>
                <a14:m>
                  <m:oMath xmlns:m="http://schemas.openxmlformats.org/officeDocument/2006/math">
                    <m:r>
                      <a:rPr kumimoji="0" lang="en-US" sz="23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"/>
                        <a:cs typeface="Cambria"/>
                        <a:sym typeface="Cambria"/>
                      </a:rPr>
                      <m:t>5.5−13.5 </m:t>
                    </m:r>
                    <m:r>
                      <m:rPr>
                        <m:sty m:val="p"/>
                      </m:rPr>
                      <a:rPr kumimoji="0" lang="en-US" sz="2300" b="0" i="0" u="none" strike="noStrike" cap="none" spc="0" normalizeH="0" baseline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"/>
                        <a:cs typeface="Cambria"/>
                        <a:sym typeface="Cambria"/>
                      </a:rPr>
                      <m:t>VDC</m:t>
                    </m:r>
                  </m:oMath>
                </a14:m>
                <a:endParaRPr kumimoji="0" lang="en-US" sz="23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5−12</m:t>
                    </m:r>
                  </m:oMath>
                </a14:m>
                <a:r>
                  <a:rPr lang="en-US" dirty="0">
                    <a:solidFill>
                      <a:schemeClr val="tx2">
                        <a:lumMod val="10000"/>
                      </a:schemeClr>
                    </a:solidFill>
                  </a:rPr>
                  <a:t> VDC input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dirty="0">
                    <a:solidFill>
                      <a:schemeClr val="tx2">
                        <a:lumMod val="10000"/>
                      </a:schemeClr>
                    </a:solidFill>
                  </a:rPr>
                  <a:t>PWM: 8-bit resolution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~0.5%)</m:t>
                    </m:r>
                  </m:oMath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n-US" sz="23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n-US" sz="23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n-US" sz="23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7BFF9D-CDE3-468D-812D-33F1BE8B7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03" y="2433665"/>
                <a:ext cx="6426246" cy="2226250"/>
              </a:xfrm>
              <a:prstGeom prst="rect">
                <a:avLst/>
              </a:prstGeom>
              <a:blipFill>
                <a:blip r:embed="rId4"/>
                <a:stretch>
                  <a:fillRect l="-1708" t="-137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352669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Camera</a:t>
            </a:r>
            <a:endParaRPr dirty="0"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05D695-8B2E-480D-88AA-B3DD66259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309" y="1637518"/>
            <a:ext cx="3571875" cy="325755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9129930-8163-43BB-AF96-9B1BFFE30F1F}"/>
              </a:ext>
            </a:extLst>
          </p:cNvPr>
          <p:cNvGrpSpPr/>
          <p:nvPr/>
        </p:nvGrpSpPr>
        <p:grpSpPr>
          <a:xfrm>
            <a:off x="704608" y="2531629"/>
            <a:ext cx="3002273" cy="2297338"/>
            <a:chOff x="1108665" y="6455883"/>
            <a:chExt cx="3002273" cy="22973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EA8060-4BB6-459B-B5A2-7CD6156ED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816" y="6455883"/>
              <a:ext cx="2921973" cy="191774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9A0C8C-2E39-4BDD-BCFB-51035976903D}"/>
                </a:ext>
              </a:extLst>
            </p:cNvPr>
            <p:cNvSpPr txBox="1"/>
            <p:nvPr/>
          </p:nvSpPr>
          <p:spPr>
            <a:xfrm>
              <a:off x="1108665" y="8373630"/>
              <a:ext cx="3002273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rPr>
                <a:t>300 mm (long) camera cable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845059-7383-44ED-A02C-F3E02B8D1E8E}"/>
                  </a:ext>
                </a:extLst>
              </p:cNvPr>
              <p:cNvSpPr txBox="1"/>
              <p:nvPr/>
            </p:nvSpPr>
            <p:spPr>
              <a:xfrm>
                <a:off x="3876062" y="4926725"/>
                <a:ext cx="5974997" cy="36420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Fisheye lens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3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"/>
                            <a:cs typeface="Cambria"/>
                            <a:sym typeface="Cambria"/>
                          </a:rPr>
                        </m:ctrlPr>
                      </m:sSupPr>
                      <m:e>
                        <m:r>
                          <a:rPr kumimoji="0" lang="en-US" sz="23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"/>
                            <a:cs typeface="Cambria"/>
                            <a:sym typeface="Cambria"/>
                          </a:rPr>
                          <m:t>160</m:t>
                        </m:r>
                      </m:e>
                      <m:sup>
                        <m:r>
                          <a:rPr kumimoji="0" lang="en-US" sz="23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"/>
                            <a:cs typeface="Cambria"/>
                            <a:sym typeface="Cambria"/>
                          </a:rPr>
                          <m:t>∘</m:t>
                        </m:r>
                      </m:sup>
                    </m:sSup>
                  </m:oMath>
                </a14:m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 Field</a:t>
                </a:r>
                <a:r>
                  <a:rPr kumimoji="0" lang="en-US" sz="2300" b="0" i="0" u="none" strike="noStrike" cap="none" spc="0" normalizeH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 of view</a:t>
                </a: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)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5 MP OV5647 sensor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Max resolution: </a:t>
                </a:r>
                <a14:m>
                  <m:oMath xmlns:m="http://schemas.openxmlformats.org/officeDocument/2006/math">
                    <m:r>
                      <a:rPr kumimoji="0" lang="en-US" sz="23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"/>
                        <a:cs typeface="Cambria"/>
                        <a:sym typeface="Cambria"/>
                      </a:rPr>
                      <m:t>2592×1944</m:t>
                    </m:r>
                  </m:oMath>
                </a14:m>
                <a:endParaRPr kumimoji="0" lang="en-US" sz="23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1-30 fps @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1920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×1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080</m:t>
                    </m:r>
                  </m:oMath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CCD size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1/4′′</m:t>
                    </m:r>
                  </m:oMath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1.4 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×1.4 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pixel size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Provides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3.3 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power output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sym typeface="Cambria"/>
                  </a:rPr>
                  <a:t>Rolling shutter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S/N ratio: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36 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sym typeface="Cambria"/>
                  </a:rPr>
                  <a:t>Dynamic Range: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67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𝑑𝐵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@ 8</m:t>
                    </m:r>
                  </m:oMath>
                </a14:m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sym typeface="Cambria"/>
                  </a:rPr>
                  <a:t>x gain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845059-7383-44ED-A02C-F3E02B8D1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062" y="4926725"/>
                <a:ext cx="5974997" cy="3642023"/>
              </a:xfrm>
              <a:prstGeom prst="rect">
                <a:avLst/>
              </a:prstGeom>
              <a:blipFill>
                <a:blip r:embed="rId4"/>
                <a:stretch>
                  <a:fillRect l="-1939" t="-669" b="-3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D0DEDE21-527E-4333-9D67-DFBCB25B4CE8}"/>
              </a:ext>
            </a:extLst>
          </p:cNvPr>
          <p:cNvGrpSpPr/>
          <p:nvPr/>
        </p:nvGrpSpPr>
        <p:grpSpPr>
          <a:xfrm>
            <a:off x="9341041" y="1710917"/>
            <a:ext cx="2440362" cy="2997173"/>
            <a:chOff x="9589309" y="1731947"/>
            <a:chExt cx="2440362" cy="2997173"/>
          </a:xfrm>
        </p:grpSpPr>
        <p:pic>
          <p:nvPicPr>
            <p:cNvPr id="7" name="Picture 6" descr="A picture containing indoor, sitting&#10;&#10;Description generated with high confidence">
              <a:extLst>
                <a:ext uri="{FF2B5EF4-FFF2-40B4-BE49-F238E27FC236}">
                  <a16:creationId xmlns:a16="http://schemas.microsoft.com/office/drawing/2014/main" id="{3A8F78E7-CB9A-4ABB-ABE1-DD6C71855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9309" y="1731947"/>
              <a:ext cx="2440362" cy="276890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EA44DE-B3E2-4A5A-9867-A676111D301A}"/>
                </a:ext>
              </a:extLst>
            </p:cNvPr>
            <p:cNvSpPr txBox="1"/>
            <p:nvPr/>
          </p:nvSpPr>
          <p:spPr>
            <a:xfrm>
              <a:off x="9736650" y="4380307"/>
              <a:ext cx="2145679" cy="34881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rPr>
                <a:t>Camera Mount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070EE9-34E1-4A9D-B539-05E18CA0C6E0}"/>
              </a:ext>
            </a:extLst>
          </p:cNvPr>
          <p:cNvCxnSpPr>
            <a:cxnSpLocks/>
          </p:cNvCxnSpPr>
          <p:nvPr/>
        </p:nvCxnSpPr>
        <p:spPr>
          <a:xfrm flipV="1">
            <a:off x="4807309" y="3509708"/>
            <a:ext cx="657058" cy="4076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8FEBA68-E9E9-4355-AECA-AD37759B1DB9}"/>
              </a:ext>
            </a:extLst>
          </p:cNvPr>
          <p:cNvSpPr txBox="1"/>
          <p:nvPr/>
        </p:nvSpPr>
        <p:spPr>
          <a:xfrm>
            <a:off x="4134041" y="3917331"/>
            <a:ext cx="1118896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CSI port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sym typeface="Cambria"/>
            </a:endParaRPr>
          </a:p>
        </p:txBody>
      </p:sp>
      <p:pic>
        <p:nvPicPr>
          <p:cNvPr id="21" name="Picture 20" descr="A camera on a table&#10;&#10;Description generated with very high confidence">
            <a:extLst>
              <a:ext uri="{FF2B5EF4-FFF2-40B4-BE49-F238E27FC236}">
                <a16:creationId xmlns:a16="http://schemas.microsoft.com/office/drawing/2014/main" id="{4D71E8D4-5617-486C-AC6F-2E81447596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140" y="5898543"/>
            <a:ext cx="3532244" cy="3011277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2476C-08F7-4A9E-85F0-811FD70A20CA}"/>
              </a:ext>
            </a:extLst>
          </p:cNvPr>
          <p:cNvCxnSpPr>
            <a:cxnSpLocks/>
          </p:cNvCxnSpPr>
          <p:nvPr/>
        </p:nvCxnSpPr>
        <p:spPr>
          <a:xfrm flipH="1">
            <a:off x="7326217" y="2760701"/>
            <a:ext cx="209321" cy="5375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6A77A8C-65CD-400F-840B-DB9FFF728A4D}"/>
              </a:ext>
            </a:extLst>
          </p:cNvPr>
          <p:cNvSpPr txBox="1"/>
          <p:nvPr/>
        </p:nvSpPr>
        <p:spPr>
          <a:xfrm>
            <a:off x="7535537" y="2492524"/>
            <a:ext cx="155811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Power outputs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uFillTx/>
              <a:sym typeface="Cambria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51AFA1A-AF7F-41E1-A70D-790280F0CBA5}"/>
              </a:ext>
            </a:extLst>
          </p:cNvPr>
          <p:cNvCxnSpPr>
            <a:cxnSpLocks/>
          </p:cNvCxnSpPr>
          <p:nvPr/>
        </p:nvCxnSpPr>
        <p:spPr>
          <a:xfrm flipH="1">
            <a:off x="6863561" y="2814457"/>
            <a:ext cx="1178753" cy="69354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8FCE8F-9B28-415A-82CB-5D69B752C9F7}"/>
              </a:ext>
            </a:extLst>
          </p:cNvPr>
          <p:cNvSpPr txBox="1"/>
          <p:nvPr/>
        </p:nvSpPr>
        <p:spPr>
          <a:xfrm>
            <a:off x="8780140" y="8950465"/>
            <a:ext cx="3532244" cy="34881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ProTip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: Remove cover before use!</a:t>
            </a:r>
          </a:p>
        </p:txBody>
      </p:sp>
    </p:spTree>
    <p:extLst>
      <p:ext uri="{BB962C8B-B14F-4D97-AF65-F5344CB8AC3E}">
        <p14:creationId xmlns:p14="http://schemas.microsoft.com/office/powerpoint/2010/main" val="43967203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xfrm>
            <a:off x="578709" y="290737"/>
            <a:ext cx="11733675" cy="17827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Tools</a:t>
            </a:r>
            <a:endParaRPr dirty="0"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3C32E7-6D45-45A9-8D15-6C4A0494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545" y="2271774"/>
            <a:ext cx="3228975" cy="2324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60DC9F-F854-4C40-9A2C-F95262FD3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85" y="2271774"/>
            <a:ext cx="3181350" cy="2333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8EBE4-A6BD-4850-84D8-6CE6FA09E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011" y="5426352"/>
            <a:ext cx="4442692" cy="3446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469479-97E4-4F44-B110-8959ED55F917}"/>
              </a:ext>
            </a:extLst>
          </p:cNvPr>
          <p:cNvSpPr txBox="1"/>
          <p:nvPr/>
        </p:nvSpPr>
        <p:spPr>
          <a:xfrm>
            <a:off x="3657606" y="4579884"/>
            <a:ext cx="3136271" cy="34881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Raspberry Pi charger (2.5A)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553E1-E78D-47CC-AF5E-7B141C6E66BD}"/>
              </a:ext>
            </a:extLst>
          </p:cNvPr>
          <p:cNvSpPr txBox="1"/>
          <p:nvPr/>
        </p:nvSpPr>
        <p:spPr>
          <a:xfrm>
            <a:off x="8330320" y="4605399"/>
            <a:ext cx="2145679" cy="34881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MicroSD card reader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9CAEBB-C128-49D2-892C-EE8ABD382947}"/>
              </a:ext>
            </a:extLst>
          </p:cNvPr>
          <p:cNvSpPr txBox="1"/>
          <p:nvPr/>
        </p:nvSpPr>
        <p:spPr>
          <a:xfrm>
            <a:off x="3818186" y="8167992"/>
            <a:ext cx="2145679" cy="34881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Zipties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" name="Picture 5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FB6F2A52-0B43-4EAC-81A8-A4892A81EC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85" y="6036187"/>
            <a:ext cx="3075932" cy="23062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865934-A7E4-4229-8B13-F9CA33069159}"/>
              </a:ext>
            </a:extLst>
          </p:cNvPr>
          <p:cNvSpPr txBox="1"/>
          <p:nvPr/>
        </p:nvSpPr>
        <p:spPr>
          <a:xfrm>
            <a:off x="8277611" y="8342398"/>
            <a:ext cx="2145679" cy="34881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Screwdriver</a:t>
            </a:r>
          </a:p>
        </p:txBody>
      </p:sp>
      <p:pic>
        <p:nvPicPr>
          <p:cNvPr id="11" name="Picture 10" descr="A picture containing sitting, indoor, floor, table&#10;&#10;Description generated with very high confidence">
            <a:extLst>
              <a:ext uri="{FF2B5EF4-FFF2-40B4-BE49-F238E27FC236}">
                <a16:creationId xmlns:a16="http://schemas.microsoft.com/office/drawing/2014/main" id="{617679B4-344A-49D0-9693-57A1764DA2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967" y="2931011"/>
            <a:ext cx="1927133" cy="16095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1A48B1-D621-4C4C-B142-16C97819786A}"/>
              </a:ext>
            </a:extLst>
          </p:cNvPr>
          <p:cNvSpPr txBox="1"/>
          <p:nvPr/>
        </p:nvSpPr>
        <p:spPr>
          <a:xfrm>
            <a:off x="1771843" y="4540516"/>
            <a:ext cx="1683380" cy="59503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Universal to CH adapter</a:t>
            </a:r>
          </a:p>
        </p:txBody>
      </p:sp>
    </p:spTree>
    <p:extLst>
      <p:ext uri="{BB962C8B-B14F-4D97-AF65-F5344CB8AC3E}">
        <p14:creationId xmlns:p14="http://schemas.microsoft.com/office/powerpoint/2010/main" val="6694230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xfrm>
            <a:off x="578709" y="290737"/>
            <a:ext cx="11733675" cy="17827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Duckies</a:t>
            </a:r>
            <a:endParaRPr dirty="0"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F262F-0921-4B67-B9B9-7CED7427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745" y="3535726"/>
            <a:ext cx="6638925" cy="5524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53B438-F358-4764-8AA6-292C3220FC3C}"/>
              </a:ext>
            </a:extLst>
          </p:cNvPr>
          <p:cNvSpPr/>
          <p:nvPr/>
        </p:nvSpPr>
        <p:spPr>
          <a:xfrm>
            <a:off x="391860" y="3089450"/>
            <a:ext cx="689644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Cambria" panose="02040503050406030204" pitchFamily="18" charset="0"/>
              </a:rPr>
              <a:t> A Duckiebot must have at least one Duckie on board</a:t>
            </a:r>
            <a:endParaRPr lang="en-US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59286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5 GHz wireless adapter: the “</a:t>
            </a:r>
            <a:r>
              <a:rPr lang="en-US" dirty="0" err="1"/>
              <a:t>Edimax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D6E8E-951C-418E-A29C-BF0E1E5A6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739" y="3466590"/>
            <a:ext cx="4029075" cy="3124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4F0CED8-F2E1-4CDB-9E6C-A14397E93AAA}"/>
                  </a:ext>
                </a:extLst>
              </p:cNvPr>
              <p:cNvSpPr/>
              <p:nvPr/>
            </p:nvSpPr>
            <p:spPr>
              <a:xfrm>
                <a:off x="531570" y="2546892"/>
                <a:ext cx="6502400" cy="150810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111111"/>
                    </a:solidFill>
                    <a:latin typeface="Cambria" panose="02040503050406030204" pitchFamily="18" charset="0"/>
                  </a:rPr>
                  <a:t> Provides high-speed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≤866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Mbps</m:t>
                    </m:r>
                    <m:r>
                      <a:rPr lang="en-US" b="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949494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Wi-Fi LAN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2">
                      <a:lumMod val="10000"/>
                    </a:schemeClr>
                  </a:solidFill>
                  <a:latin typeface="Cambria" panose="02040503050406030204" pitchFamily="18" charset="0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 Great for communicating with laptop and streaming images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4F0CED8-F2E1-4CDB-9E6C-A14397E93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70" y="2546892"/>
                <a:ext cx="6502400" cy="1508105"/>
              </a:xfrm>
              <a:prstGeom prst="rect">
                <a:avLst/>
              </a:prstGeom>
              <a:blipFill>
                <a:blip r:embed="rId3"/>
                <a:stretch>
                  <a:fillRect l="-1312" t="-3239" b="-8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472152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2.4 GHz wireless joypad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9EC51-7556-4FE2-B341-C17B9644C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844" y="2161211"/>
            <a:ext cx="4324350" cy="3857625"/>
          </a:xfrm>
          <a:prstGeom prst="rect">
            <a:avLst/>
          </a:prstGeom>
        </p:spPr>
      </p:pic>
      <p:pic>
        <p:nvPicPr>
          <p:cNvPr id="5" name="Picture 4" descr="A close up of a box&#10;&#10;Description generated with high confidence">
            <a:extLst>
              <a:ext uri="{FF2B5EF4-FFF2-40B4-BE49-F238E27FC236}">
                <a16:creationId xmlns:a16="http://schemas.microsoft.com/office/drawing/2014/main" id="{62F2C80A-065D-4885-8A7C-00506729B9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0395" y="6506354"/>
            <a:ext cx="1494473" cy="169025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DCE46B-F8C6-4A1D-B9F4-80CA0D9BAFC7}"/>
              </a:ext>
            </a:extLst>
          </p:cNvPr>
          <p:cNvSpPr txBox="1"/>
          <p:nvPr/>
        </p:nvSpPr>
        <p:spPr>
          <a:xfrm>
            <a:off x="7824791" y="8207626"/>
            <a:ext cx="2145679" cy="34881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USB Dongle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2F035-B284-4855-A55E-3BB678F09223}"/>
              </a:ext>
            </a:extLst>
          </p:cNvPr>
          <p:cNvSpPr txBox="1"/>
          <p:nvPr/>
        </p:nvSpPr>
        <p:spPr>
          <a:xfrm>
            <a:off x="8897630" y="6029853"/>
            <a:ext cx="2145679" cy="34881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USB Dongle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22C2D7-7864-454A-B52B-6BA61E5897DE}"/>
              </a:ext>
            </a:extLst>
          </p:cNvPr>
          <p:cNvSpPr/>
          <p:nvPr/>
        </p:nvSpPr>
        <p:spPr>
          <a:xfrm>
            <a:off x="531570" y="2546892"/>
            <a:ext cx="6502400" cy="221599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Cambria" panose="02040503050406030204" pitchFamily="18" charset="0"/>
              </a:rPr>
              <a:t> Remote control of the Duckiebot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111111"/>
              </a:solidFill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Cambria" panose="02040503050406030204" pitchFamily="18" charset="0"/>
              </a:rPr>
              <a:t> Map functions to buttons during development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111111"/>
              </a:solidFill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Cambria" panose="02040503050406030204" pitchFamily="18" charset="0"/>
              </a:rPr>
              <a:t> Reminder 1: insert batteries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Cambria" panose="02040503050406030204" pitchFamily="18" charset="0"/>
              </a:rPr>
              <a:t> Reminder 2: hardware on/off switch on the back</a:t>
            </a:r>
            <a:endParaRPr lang="en-US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24968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ort topic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What’s in the box and how does it work?</a:t>
            </a:r>
            <a:endParaRPr dirty="0"/>
          </a:p>
        </p:txBody>
      </p:sp>
      <p:sp>
        <p:nvSpPr>
          <p:cNvPr id="69" name="Concept 1…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100"/>
              </a:spcBef>
              <a:defRPr sz="3000"/>
            </a:pPr>
            <a:r>
              <a:rPr lang="en-US" dirty="0"/>
              <a:t>Content of the Duckiebox</a:t>
            </a:r>
            <a:endParaRPr dirty="0"/>
          </a:p>
          <a:p>
            <a:pPr>
              <a:spcBef>
                <a:spcPts val="1100"/>
              </a:spcBef>
              <a:defRPr sz="3000"/>
            </a:pPr>
            <a:r>
              <a:rPr lang="en-US" dirty="0"/>
              <a:t>Functionality of each Duckiebot component</a:t>
            </a:r>
          </a:p>
          <a:p>
            <a:pPr>
              <a:spcBef>
                <a:spcPts val="1100"/>
              </a:spcBef>
              <a:defRPr sz="3000"/>
            </a:pPr>
            <a:r>
              <a:rPr lang="en-US" dirty="0"/>
              <a:t>Operational fundamentals</a:t>
            </a:r>
          </a:p>
          <a:p>
            <a:pPr>
              <a:spcBef>
                <a:spcPts val="1100"/>
              </a:spcBef>
              <a:defRPr sz="3000"/>
            </a:pPr>
            <a:endParaRPr dirty="0"/>
          </a:p>
        </p:txBody>
      </p:sp>
      <p:sp>
        <p:nvSpPr>
          <p:cNvPr id="70" name="Concept 1…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100"/>
              </a:spcBef>
              <a:defRPr sz="3000"/>
            </a:pPr>
            <a:r>
              <a:rPr lang="en-US" dirty="0"/>
              <a:t>A Duckiebox</a:t>
            </a:r>
            <a:endParaRPr dirty="0"/>
          </a:p>
          <a:p>
            <a:pPr marL="0" indent="0">
              <a:spcBef>
                <a:spcPts val="1100"/>
              </a:spcBef>
              <a:buNone/>
              <a:defRPr sz="3000"/>
            </a:pPr>
            <a:endParaRPr dirty="0"/>
          </a:p>
        </p:txBody>
      </p:sp>
      <p:sp>
        <p:nvSpPr>
          <p:cNvPr id="71" name="Author name (affiliation) - first version…"/>
          <p:cNvSpPr txBox="1"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100"/>
              </a:spcBef>
              <a:defRPr sz="3000"/>
            </a:pPr>
            <a:r>
              <a:rPr lang="en-US" dirty="0"/>
              <a:t>Jacopo Tani (ETHZ) – first version – 9/22/17</a:t>
            </a:r>
            <a:endParaRPr dirty="0"/>
          </a:p>
          <a:p>
            <a:pPr>
              <a:spcBef>
                <a:spcPts val="1100"/>
              </a:spcBef>
              <a:defRPr sz="3000"/>
            </a:pPr>
            <a:r>
              <a:rPr dirty="0"/>
              <a:t>Author name (affiliation) - second version, another date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External USB drive</a:t>
            </a:r>
            <a:endParaRPr dirty="0"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C4D54-E80F-4AB7-A10F-355F7C6D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584" y="2954816"/>
            <a:ext cx="4886325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810F39-A8FB-4FA6-BA67-E07C0F647441}"/>
                  </a:ext>
                </a:extLst>
              </p:cNvPr>
              <p:cNvSpPr/>
              <p:nvPr/>
            </p:nvSpPr>
            <p:spPr>
              <a:xfrm>
                <a:off x="531570" y="2546892"/>
                <a:ext cx="6502400" cy="80021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111111"/>
                    </a:solidFill>
                    <a:latin typeface="Cambria" panose="02040503050406030204" pitchFamily="18" charset="0"/>
                  </a:rPr>
                  <a:t> 32 GB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111111"/>
                    </a:solidFill>
                    <a:latin typeface="Cambria" panose="02040503050406030204" pitchFamily="18" charset="0"/>
                  </a:rPr>
                  <a:t> Read: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≤150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MBs</m:t>
                    </m:r>
                  </m:oMath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810F39-A8FB-4FA6-BA67-E07C0F647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70" y="2546892"/>
                <a:ext cx="6502400" cy="800219"/>
              </a:xfrm>
              <a:prstGeom prst="rect">
                <a:avLst/>
              </a:prstGeom>
              <a:blipFill>
                <a:blip r:embed="rId3"/>
                <a:stretch>
                  <a:fillRect l="-1125" t="-6107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01397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Configurations definition</a:t>
            </a:r>
            <a:endParaRPr dirty="0"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C151DC-9FE8-43F4-B04D-59D4164453A1}"/>
                  </a:ext>
                </a:extLst>
              </p:cNvPr>
              <p:cNvSpPr txBox="1"/>
              <p:nvPr/>
            </p:nvSpPr>
            <p:spPr>
              <a:xfrm>
                <a:off x="696919" y="2481868"/>
                <a:ext cx="11783675" cy="39959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Let the following hardware be considered “optional”, and be characterized by (</a:t>
                </a:r>
                <a14:m>
                  <m:oMath xmlns:m="http://schemas.openxmlformats.org/officeDocument/2006/math">
                    <m:r>
                      <a:rPr kumimoji="0" lang="en-US" sz="23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"/>
                        <a:cs typeface="Cambria"/>
                        <a:sym typeface="Cambria"/>
                      </a:rPr>
                      <m:t>⋅</m:t>
                    </m:r>
                  </m:oMath>
                </a14:m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):</a:t>
                </a:r>
              </a:p>
              <a:p>
                <a:pPr marL="0" marR="0" indent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5 </a:t>
                </a:r>
                <a:r>
                  <a:rPr kumimoji="0" lang="en-US" sz="2300" b="0" i="0" u="none" strike="noStrike" cap="none" spc="0" normalizeH="0" baseline="0" dirty="0" err="1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Ghz</a:t>
                </a: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 Wi-Fi adapter “</a:t>
                </a:r>
                <a:r>
                  <a:rPr kumimoji="0" lang="en-US" sz="2300" b="0" i="0" u="none" strike="noStrike" cap="none" spc="0" normalizeH="0" baseline="0" dirty="0" err="1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Edimax</a:t>
                </a: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” (</a:t>
                </a:r>
                <a:r>
                  <a:rPr kumimoji="0" lang="en-US" sz="2300" b="1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w</a:t>
                </a: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);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dirty="0">
                    <a:solidFill>
                      <a:schemeClr val="tx2">
                        <a:lumMod val="10000"/>
                      </a:schemeClr>
                    </a:solidFill>
                  </a:rPr>
                  <a:t>Wireless joypad (</a:t>
                </a:r>
                <a:r>
                  <a:rPr lang="en-US" b="1" dirty="0">
                    <a:solidFill>
                      <a:schemeClr val="tx2">
                        <a:lumMod val="10000"/>
                      </a:schemeClr>
                    </a:solidFill>
                  </a:rPr>
                  <a:t>j</a:t>
                </a:r>
                <a:r>
                  <a:rPr lang="en-US" dirty="0">
                    <a:solidFill>
                      <a:schemeClr val="tx2">
                        <a:lumMod val="10000"/>
                      </a:schemeClr>
                    </a:solidFill>
                  </a:rPr>
                  <a:t>);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External USB drive (</a:t>
                </a:r>
                <a:r>
                  <a:rPr kumimoji="0" lang="en-US" sz="2300" b="1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d</a:t>
                </a: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).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 marR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 marR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dirty="0">
                    <a:solidFill>
                      <a:schemeClr val="tx2">
                        <a:lumMod val="10000"/>
                      </a:schemeClr>
                    </a:solidFill>
                  </a:rPr>
                  <a:t>The </a:t>
                </a:r>
                <a:r>
                  <a:rPr lang="en-US" b="1" dirty="0">
                    <a:solidFill>
                      <a:schemeClr val="tx2">
                        <a:lumMod val="10000"/>
                      </a:schemeClr>
                    </a:solidFill>
                  </a:rPr>
                  <a:t>configuration </a:t>
                </a:r>
                <a:r>
                  <a:rPr lang="en-US" dirty="0">
                    <a:solidFill>
                      <a:schemeClr val="tx2">
                        <a:lumMod val="10000"/>
                      </a:schemeClr>
                    </a:solidFill>
                  </a:rPr>
                  <a:t>of a Duckiebot is represented by the following notation: </a:t>
                </a:r>
                <a:r>
                  <a:rPr lang="en-US" b="1" dirty="0">
                    <a:solidFill>
                      <a:schemeClr val="tx2">
                        <a:lumMod val="10000"/>
                      </a:schemeClr>
                    </a:solidFill>
                  </a:rPr>
                  <a:t>DB17-`optional`</a:t>
                </a:r>
              </a:p>
              <a:p>
                <a:pPr marL="0" marR="0" indent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3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marL="0" marR="0" indent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chemeClr val="tx2">
                        <a:lumMod val="10000"/>
                      </a:schemeClr>
                    </a:solidFill>
                  </a:rPr>
                  <a:t>`optional` is any of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tx2">
                        <a:lumMod val="10000"/>
                      </a:schemeClr>
                    </a:solidFill>
                  </a:rPr>
                  <a:t>), in any order.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C151DC-9FE8-43F4-B04D-59D416445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9" y="2481868"/>
                <a:ext cx="11783675" cy="3995966"/>
              </a:xfrm>
              <a:prstGeom prst="rect">
                <a:avLst/>
              </a:prstGeom>
              <a:blipFill>
                <a:blip r:embed="rId2"/>
                <a:stretch>
                  <a:fillRect l="-1086" t="-457" r="-155" b="-27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78EAE04-AE2B-45E1-B3E6-0570E65C349C}"/>
              </a:ext>
            </a:extLst>
          </p:cNvPr>
          <p:cNvSpPr/>
          <p:nvPr/>
        </p:nvSpPr>
        <p:spPr>
          <a:xfrm>
            <a:off x="696919" y="7032202"/>
            <a:ext cx="11380286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Examples: </a:t>
            </a:r>
          </a:p>
          <a:p>
            <a:pPr algn="l"/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Duckiebot with USB drive, but no wireless adapter: 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DB17-d</a:t>
            </a:r>
          </a:p>
          <a:p>
            <a:pPr algn="l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Duckiebot with all optional hardware components: 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DB17-wjd</a:t>
            </a:r>
          </a:p>
          <a:p>
            <a:pPr algn="l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Duckiebot with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</a:rPr>
              <a:t>Edimax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adapter and joypad, but no USB drive: 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DB17-jw</a:t>
            </a:r>
          </a:p>
        </p:txBody>
      </p:sp>
    </p:spTree>
    <p:extLst>
      <p:ext uri="{BB962C8B-B14F-4D97-AF65-F5344CB8AC3E}">
        <p14:creationId xmlns:p14="http://schemas.microsoft.com/office/powerpoint/2010/main" val="131406703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rganization of the lectures/ repo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Organization of the lectures/ repo.</a:t>
            </a:r>
          </a:p>
        </p:txBody>
      </p:sp>
      <p:sp>
        <p:nvSpPr>
          <p:cNvPr id="94" name="0_drafts/: anything goes here. Feel free to make subfolder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/>
              <a:t>0_drafts/:</a:t>
            </a:r>
            <a:r>
              <a:t> anything goes here. Feel free to make subfolders.</a:t>
            </a:r>
          </a:p>
          <a:p>
            <a:r>
              <a:rPr b="1"/>
              <a:t>1_beta/</a:t>
            </a:r>
            <a:r>
              <a:t>: put things here that must be reviewed by others.</a:t>
            </a:r>
          </a:p>
          <a:p>
            <a:r>
              <a:rPr b="1"/>
              <a:t>2_given/</a:t>
            </a:r>
            <a:r>
              <a:t>: </a:t>
            </a:r>
          </a:p>
          <a:p>
            <a:pPr lvl="1"/>
            <a:r>
              <a:t>when you give the lecture, save it here with the timestamp and the name of the location.</a:t>
            </a:r>
          </a:p>
          <a:p>
            <a:pPr lvl="1"/>
            <a:r>
              <a:t>Also save a .pdf version.</a:t>
            </a:r>
          </a:p>
          <a:p>
            <a:pPr lvl="1"/>
            <a:r>
              <a:t>These timestamped .key and .pdf files are the ones to be linked to from the class page</a:t>
            </a:r>
          </a:p>
          <a:p>
            <a:pPr lvl="1"/>
            <a:r>
              <a:t>These files are never modified after they are timestamped.</a:t>
            </a:r>
          </a:p>
          <a:p>
            <a:r>
              <a:rPr b="1"/>
              <a:t>3_ideal/</a:t>
            </a:r>
            <a:r>
              <a:t>: later, here we will assemble the “ideal” version of the slides.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etting the URL to sha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Getting the URL to share</a:t>
            </a:r>
          </a:p>
        </p:txBody>
      </p:sp>
      <p:sp>
        <p:nvSpPr>
          <p:cNvPr id="98" name="Go to Github, click on the fil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 to Github, click on the file.</a:t>
            </a:r>
          </a:p>
          <a:p>
            <a:r>
              <a:t>On the file page, copy the link that is on the Download button.</a:t>
            </a:r>
          </a:p>
          <a:p>
            <a:r>
              <a:t>They look like this:</a:t>
            </a:r>
          </a:p>
          <a:p>
            <a:pPr lvl="1">
              <a:defRPr sz="2000"/>
            </a:pPr>
            <a:r>
              <a:rPr u="sng">
                <a:hlinkClick r:id="rId2"/>
              </a:rPr>
              <a:t>https://github.com/duckietown/lectures/raw/master/duckietown-master.pdf</a:t>
            </a:r>
          </a:p>
          <a:p>
            <a:pPr lvl="1">
              <a:defRPr sz="2000"/>
            </a:pPr>
            <a:r>
              <a:rPr u="sng">
                <a:hlinkClick r:id="rId3"/>
              </a:rPr>
              <a:t>https://github.com/duckietown/lectures/raw/master/duckietown-master.key</a:t>
            </a:r>
            <a:r>
              <a:t> </a:t>
            </a:r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A regular sli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Goal</a:t>
            </a:r>
            <a:endParaRPr dirty="0"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6A169-1482-4CC9-B761-AB72608F032A}"/>
              </a:ext>
            </a:extLst>
          </p:cNvPr>
          <p:cNvSpPr txBox="1"/>
          <p:nvPr/>
        </p:nvSpPr>
        <p:spPr>
          <a:xfrm>
            <a:off x="858049" y="6617188"/>
            <a:ext cx="3683020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Off val="-29866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The Duckiebox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AA963D-A272-43F6-872A-73A77136F516}"/>
              </a:ext>
            </a:extLst>
          </p:cNvPr>
          <p:cNvSpPr txBox="1"/>
          <p:nvPr/>
        </p:nvSpPr>
        <p:spPr>
          <a:xfrm>
            <a:off x="8314821" y="6438411"/>
            <a:ext cx="3683020" cy="6412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Off val="-29866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The Duckiebo</a:t>
            </a:r>
            <a:r>
              <a:rPr lang="en-US" dirty="0"/>
              <a:t>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20000"/>
                    <a:lumOff val="8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(in c</a:t>
            </a:r>
            <a:r>
              <a:rPr lang="en-US" sz="11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onfiguration DB17-wjd)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chemeClr val="tx1">
                  <a:lumMod val="20000"/>
                  <a:lumOff val="80000"/>
                </a:schemeClr>
              </a:solidFill>
              <a:effectLst/>
              <a:uFillTx/>
              <a:sym typeface="Cambria"/>
            </a:endParaRPr>
          </a:p>
        </p:txBody>
      </p:sp>
      <p:pic>
        <p:nvPicPr>
          <p:cNvPr id="15" name="Picture 14" descr="A picture containing yellow, indoor, small, sitting&#10;&#10;Description generated with very high confidence">
            <a:extLst>
              <a:ext uri="{FF2B5EF4-FFF2-40B4-BE49-F238E27FC236}">
                <a16:creationId xmlns:a16="http://schemas.microsoft.com/office/drawing/2014/main" id="{134525A4-A3CD-4898-82F7-4D961C3AA5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9" y="2212385"/>
            <a:ext cx="3724968" cy="4318359"/>
          </a:xfrm>
          <a:prstGeom prst="rect">
            <a:avLst/>
          </a:prstGeom>
        </p:spPr>
      </p:pic>
      <p:pic>
        <p:nvPicPr>
          <p:cNvPr id="8" name="Picture 7" descr="A picture containing floor, wall&#10;&#10;Description generated with very high confidence">
            <a:extLst>
              <a:ext uri="{FF2B5EF4-FFF2-40B4-BE49-F238E27FC236}">
                <a16:creationId xmlns:a16="http://schemas.microsoft.com/office/drawing/2014/main" id="{BCD6D36C-3135-45C0-89BC-D9BBD27E34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520" y="5191190"/>
            <a:ext cx="1556687" cy="2075583"/>
          </a:xfrm>
          <a:prstGeom prst="rect">
            <a:avLst/>
          </a:prstGeom>
          <a:ln w="47625">
            <a:solidFill>
              <a:schemeClr val="bg1"/>
            </a:solidFill>
          </a:ln>
        </p:spPr>
      </p:pic>
      <p:pic>
        <p:nvPicPr>
          <p:cNvPr id="18" name="IMG_5243-small.jpg">
            <a:extLst>
              <a:ext uri="{FF2B5EF4-FFF2-40B4-BE49-F238E27FC236}">
                <a16:creationId xmlns:a16="http://schemas.microsoft.com/office/drawing/2014/main" id="{CA1565B8-E143-4C99-BC83-75454A1AF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17718"/>
          <a:stretch>
            <a:fillRect/>
          </a:stretch>
        </p:blipFill>
        <p:spPr>
          <a:xfrm>
            <a:off x="8007872" y="2747086"/>
            <a:ext cx="4296918" cy="3481895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53AFB474-4A96-40FB-8998-1DE083A8EAB5}"/>
              </a:ext>
            </a:extLst>
          </p:cNvPr>
          <p:cNvSpPr/>
          <p:nvPr/>
        </p:nvSpPr>
        <p:spPr>
          <a:xfrm>
            <a:off x="4781320" y="3807780"/>
            <a:ext cx="3226552" cy="1046602"/>
          </a:xfrm>
          <a:prstGeom prst="rightArrow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tx1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71DFDFC2-3307-4DE6-A3A3-A6441494C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5552" y="3271202"/>
            <a:ext cx="1919988" cy="19199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A regular sli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Duckiebot</a:t>
            </a:r>
            <a:endParaRPr dirty="0"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4" name="IMG_5243-small.jpg">
            <a:extLst>
              <a:ext uri="{FF2B5EF4-FFF2-40B4-BE49-F238E27FC236}">
                <a16:creationId xmlns:a16="http://schemas.microsoft.com/office/drawing/2014/main" id="{363E87CC-D6E7-4ADB-8C18-A408D5001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17718"/>
          <a:stretch>
            <a:fillRect/>
          </a:stretch>
        </p:blipFill>
        <p:spPr>
          <a:xfrm>
            <a:off x="2767451" y="2040419"/>
            <a:ext cx="7378224" cy="597875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62">
            <a:extLst>
              <a:ext uri="{FF2B5EF4-FFF2-40B4-BE49-F238E27FC236}">
                <a16:creationId xmlns:a16="http://schemas.microsoft.com/office/drawing/2014/main" id="{FF5C4709-513C-4677-B773-7A305C5A40B9}"/>
              </a:ext>
            </a:extLst>
          </p:cNvPr>
          <p:cNvSpPr/>
          <p:nvPr/>
        </p:nvSpPr>
        <p:spPr>
          <a:xfrm>
            <a:off x="9041341" y="4421887"/>
            <a:ext cx="1014006" cy="379591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000000"/>
            </a:solidFill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>
              <a:defRPr sz="2000" b="1" i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dirty="0">
                <a:solidFill>
                  <a:srgbClr val="FAB506"/>
                </a:solidFill>
              </a:rPr>
              <a:t>Sensing</a:t>
            </a:r>
            <a:endParaRPr sz="1800" dirty="0"/>
          </a:p>
        </p:txBody>
      </p:sp>
      <p:sp>
        <p:nvSpPr>
          <p:cNvPr id="9" name="Shape 62">
            <a:extLst>
              <a:ext uri="{FF2B5EF4-FFF2-40B4-BE49-F238E27FC236}">
                <a16:creationId xmlns:a16="http://schemas.microsoft.com/office/drawing/2014/main" id="{6CD57EE2-88D0-405A-AA54-37B30BB5F3C8}"/>
              </a:ext>
            </a:extLst>
          </p:cNvPr>
          <p:cNvSpPr/>
          <p:nvPr/>
        </p:nvSpPr>
        <p:spPr>
          <a:xfrm>
            <a:off x="5827349" y="6643172"/>
            <a:ext cx="1258428" cy="379591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000000"/>
            </a:solidFill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>
              <a:defRPr sz="2000" b="1" i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dirty="0">
                <a:solidFill>
                  <a:srgbClr val="0633F9"/>
                </a:solidFill>
              </a:rPr>
              <a:t>Actuation</a:t>
            </a:r>
            <a:endParaRPr sz="1800" dirty="0"/>
          </a:p>
        </p:txBody>
      </p:sp>
      <p:sp>
        <p:nvSpPr>
          <p:cNvPr id="10" name="Shape 62">
            <a:extLst>
              <a:ext uri="{FF2B5EF4-FFF2-40B4-BE49-F238E27FC236}">
                <a16:creationId xmlns:a16="http://schemas.microsoft.com/office/drawing/2014/main" id="{8F52413A-8C44-41F8-B58A-32E8AE3C7A21}"/>
              </a:ext>
            </a:extLst>
          </p:cNvPr>
          <p:cNvSpPr/>
          <p:nvPr/>
        </p:nvSpPr>
        <p:spPr>
          <a:xfrm>
            <a:off x="6300031" y="2667945"/>
            <a:ext cx="1601695" cy="656590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000000"/>
            </a:solidFill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>
              <a:defRPr sz="2000" b="1" i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dirty="0">
                <a:solidFill>
                  <a:srgbClr val="F91505"/>
                </a:solidFill>
              </a:rPr>
              <a:t>Computation + Memory</a:t>
            </a:r>
            <a:endParaRPr sz="1800" dirty="0"/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59D0FD92-5CDB-4520-A56F-AFAB39E88BAE}"/>
              </a:ext>
            </a:extLst>
          </p:cNvPr>
          <p:cNvSpPr/>
          <p:nvPr/>
        </p:nvSpPr>
        <p:spPr>
          <a:xfrm>
            <a:off x="7901726" y="4032173"/>
            <a:ext cx="977869" cy="1145755"/>
          </a:xfrm>
          <a:prstGeom prst="flowChartProcess">
            <a:avLst/>
          </a:prstGeom>
          <a:noFill/>
          <a:ln w="508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F3C17CC3-3391-41D8-9DD4-743424611B70}"/>
              </a:ext>
            </a:extLst>
          </p:cNvPr>
          <p:cNvSpPr/>
          <p:nvPr/>
        </p:nvSpPr>
        <p:spPr>
          <a:xfrm>
            <a:off x="6375540" y="3655723"/>
            <a:ext cx="1446015" cy="1522205"/>
          </a:xfrm>
          <a:prstGeom prst="flowChartProcess">
            <a:avLst/>
          </a:prstGeom>
          <a:noFill/>
          <a:ln w="50800" cap="flat">
            <a:solidFill>
              <a:schemeClr val="tx1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58D96228-045C-481A-BAEC-6C147F4A1E50}"/>
              </a:ext>
            </a:extLst>
          </p:cNvPr>
          <p:cNvSpPr/>
          <p:nvPr/>
        </p:nvSpPr>
        <p:spPr>
          <a:xfrm>
            <a:off x="5352645" y="6054005"/>
            <a:ext cx="2282044" cy="556116"/>
          </a:xfrm>
          <a:prstGeom prst="flowChartProcess">
            <a:avLst/>
          </a:prstGeom>
          <a:noFill/>
          <a:ln w="508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3C9DDAF4-BB16-422F-B445-B89127530507}"/>
              </a:ext>
            </a:extLst>
          </p:cNvPr>
          <p:cNvSpPr/>
          <p:nvPr/>
        </p:nvSpPr>
        <p:spPr>
          <a:xfrm>
            <a:off x="4546576" y="5210978"/>
            <a:ext cx="3355149" cy="809975"/>
          </a:xfrm>
          <a:prstGeom prst="flowChartProcess">
            <a:avLst/>
          </a:prstGeom>
          <a:noFill/>
          <a:ln w="50800" cap="flat">
            <a:solidFill>
              <a:schemeClr val="accent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Shape 62">
            <a:extLst>
              <a:ext uri="{FF2B5EF4-FFF2-40B4-BE49-F238E27FC236}">
                <a16:creationId xmlns:a16="http://schemas.microsoft.com/office/drawing/2014/main" id="{F616A2BC-5C38-4736-9F82-94025DBF7486}"/>
              </a:ext>
            </a:extLst>
          </p:cNvPr>
          <p:cNvSpPr/>
          <p:nvPr/>
        </p:nvSpPr>
        <p:spPr>
          <a:xfrm>
            <a:off x="3057703" y="5426169"/>
            <a:ext cx="1258428" cy="379591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accent3"/>
            </a:solidFill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>
              <a:defRPr sz="2000" b="1" i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dirty="0">
                <a:solidFill>
                  <a:schemeClr val="accent3"/>
                </a:solidFill>
              </a:rPr>
              <a:t>Energy</a:t>
            </a:r>
            <a:endParaRPr sz="1800" dirty="0">
              <a:solidFill>
                <a:schemeClr val="accent3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ACF6E1-0D21-46B4-8F9F-1C846ED5DC11}"/>
              </a:ext>
            </a:extLst>
          </p:cNvPr>
          <p:cNvCxnSpPr/>
          <p:nvPr/>
        </p:nvCxnSpPr>
        <p:spPr>
          <a:xfrm flipV="1">
            <a:off x="6473891" y="4735810"/>
            <a:ext cx="561860" cy="74291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DB91F8-6C7C-45BE-A4B1-68D52E11BB4E}"/>
              </a:ext>
            </a:extLst>
          </p:cNvPr>
          <p:cNvCxnSpPr/>
          <p:nvPr/>
        </p:nvCxnSpPr>
        <p:spPr>
          <a:xfrm flipV="1">
            <a:off x="7677134" y="4814130"/>
            <a:ext cx="561860" cy="74291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BC9D78-3618-4B4E-B3C8-B00F9858355A}"/>
              </a:ext>
            </a:extLst>
          </p:cNvPr>
          <p:cNvCxnSpPr>
            <a:cxnSpLocks/>
          </p:cNvCxnSpPr>
          <p:nvPr/>
        </p:nvCxnSpPr>
        <p:spPr>
          <a:xfrm flipH="1">
            <a:off x="6531504" y="5631126"/>
            <a:ext cx="94787" cy="7009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B8AE6F36-3789-4420-A5DB-FE86A08CECA6}"/>
              </a:ext>
            </a:extLst>
          </p:cNvPr>
          <p:cNvSpPr/>
          <p:nvPr/>
        </p:nvSpPr>
        <p:spPr>
          <a:xfrm>
            <a:off x="4935557" y="4032173"/>
            <a:ext cx="1351778" cy="1130465"/>
          </a:xfrm>
          <a:prstGeom prst="flowChartProcess">
            <a:avLst/>
          </a:prstGeom>
          <a:noFill/>
          <a:ln w="508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8A54F57B-0B00-4D57-8FFF-D056800D4B92}"/>
              </a:ext>
            </a:extLst>
          </p:cNvPr>
          <p:cNvSpPr/>
          <p:nvPr/>
        </p:nvSpPr>
        <p:spPr>
          <a:xfrm>
            <a:off x="7901725" y="3212762"/>
            <a:ext cx="812617" cy="1137460"/>
          </a:xfrm>
          <a:prstGeom prst="flowChartProcess">
            <a:avLst/>
          </a:prstGeom>
          <a:noFill/>
          <a:ln w="508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Shape 62">
            <a:extLst>
              <a:ext uri="{FF2B5EF4-FFF2-40B4-BE49-F238E27FC236}">
                <a16:creationId xmlns:a16="http://schemas.microsoft.com/office/drawing/2014/main" id="{3A846B44-4538-461E-804C-3C21F280709D}"/>
              </a:ext>
            </a:extLst>
          </p:cNvPr>
          <p:cNvSpPr/>
          <p:nvPr/>
        </p:nvSpPr>
        <p:spPr>
          <a:xfrm>
            <a:off x="4702893" y="3370228"/>
            <a:ext cx="1258428" cy="379591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accent6"/>
            </a:solidFill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>
              <a:defRPr sz="2000" b="1" i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dirty="0">
                <a:solidFill>
                  <a:schemeClr val="accent6"/>
                </a:solidFill>
              </a:rPr>
              <a:t>Duckies</a:t>
            </a:r>
            <a:endParaRPr sz="1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9172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5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A regular slide"/>
          <p:cNvSpPr txBox="1">
            <a:spLocks noGrp="1"/>
          </p:cNvSpPr>
          <p:nvPr>
            <p:ph type="title"/>
          </p:nvPr>
        </p:nvSpPr>
        <p:spPr>
          <a:xfrm>
            <a:off x="578709" y="290737"/>
            <a:ext cx="11733675" cy="17827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High-level overview </a:t>
            </a:r>
            <a:endParaRPr dirty="0"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5A39DE-F05E-4708-821C-EB22F57FA91C}"/>
              </a:ext>
            </a:extLst>
          </p:cNvPr>
          <p:cNvSpPr/>
          <p:nvPr/>
        </p:nvSpPr>
        <p:spPr>
          <a:xfrm>
            <a:off x="1443884" y="4277346"/>
            <a:ext cx="1420993" cy="145168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47EBA7-FE79-4E5B-B1B3-6EA5C67A19D5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89902" y="4988568"/>
            <a:ext cx="1053982" cy="146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74A4D9-84B5-4A19-9644-F571754994B4}"/>
              </a:ext>
            </a:extLst>
          </p:cNvPr>
          <p:cNvCxnSpPr>
            <a:cxnSpLocks/>
          </p:cNvCxnSpPr>
          <p:nvPr/>
        </p:nvCxnSpPr>
        <p:spPr>
          <a:xfrm>
            <a:off x="10606300" y="3374727"/>
            <a:ext cx="0" cy="9026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85B1D80-13F5-4D79-808D-E13FBEBA8A48}"/>
              </a:ext>
            </a:extLst>
          </p:cNvPr>
          <p:cNvSpPr/>
          <p:nvPr/>
        </p:nvSpPr>
        <p:spPr>
          <a:xfrm>
            <a:off x="7036709" y="4265303"/>
            <a:ext cx="1857644" cy="14787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29" name="Elbow Connector 9">
            <a:extLst>
              <a:ext uri="{FF2B5EF4-FFF2-40B4-BE49-F238E27FC236}">
                <a16:creationId xmlns:a16="http://schemas.microsoft.com/office/drawing/2014/main" id="{21801634-7FAD-4F0D-B26E-2730EC352974}"/>
              </a:ext>
            </a:extLst>
          </p:cNvPr>
          <p:cNvCxnSpPr>
            <a:cxnSpLocks/>
            <a:endCxn id="22" idx="2"/>
          </p:cNvCxnSpPr>
          <p:nvPr/>
        </p:nvCxnSpPr>
        <p:spPr>
          <a:xfrm rot="10800000">
            <a:off x="2154381" y="5729036"/>
            <a:ext cx="9510256" cy="1200301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C5EAA5F-A206-4F55-832A-5CC48A995605}"/>
              </a:ext>
            </a:extLst>
          </p:cNvPr>
          <p:cNvCxnSpPr>
            <a:cxnSpLocks/>
            <a:stCxn id="28" idx="3"/>
            <a:endCxn id="50" idx="1"/>
          </p:cNvCxnSpPr>
          <p:nvPr/>
        </p:nvCxnSpPr>
        <p:spPr>
          <a:xfrm flipV="1">
            <a:off x="8894353" y="4999840"/>
            <a:ext cx="821636" cy="48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A819819-0774-4B25-9017-BF47B512B1E1}"/>
              </a:ext>
            </a:extLst>
          </p:cNvPr>
          <p:cNvSpPr txBox="1"/>
          <p:nvPr/>
        </p:nvSpPr>
        <p:spPr>
          <a:xfrm>
            <a:off x="1368386" y="3771098"/>
            <a:ext cx="153118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2">
                    <a:lumMod val="10000"/>
                  </a:schemeClr>
                </a:solidFill>
                <a:latin typeface="Cambria" panose="02040503050406030204" pitchFamily="18" charset="0"/>
              </a:rPr>
              <a:t>Controller</a:t>
            </a:r>
            <a:endParaRPr lang="it-IT" sz="2400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17D513-2E24-4F80-86EF-DC57CC953246}"/>
              </a:ext>
            </a:extLst>
          </p:cNvPr>
          <p:cNvSpPr txBox="1"/>
          <p:nvPr/>
        </p:nvSpPr>
        <p:spPr>
          <a:xfrm>
            <a:off x="10061140" y="5657797"/>
            <a:ext cx="108234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2">
                    <a:lumMod val="10000"/>
                  </a:schemeClr>
                </a:solidFill>
                <a:latin typeface="Cambria" panose="02040503050406030204" pitchFamily="18" charset="0"/>
              </a:rPr>
              <a:t>Sensor</a:t>
            </a:r>
            <a:endParaRPr lang="it-IT" sz="2400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1B9D09-DCD0-47ED-8F20-9EA69D193544}"/>
              </a:ext>
            </a:extLst>
          </p:cNvPr>
          <p:cNvSpPr txBox="1"/>
          <p:nvPr/>
        </p:nvSpPr>
        <p:spPr>
          <a:xfrm>
            <a:off x="7532566" y="5677241"/>
            <a:ext cx="8691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2">
                    <a:lumMod val="10000"/>
                  </a:schemeClr>
                </a:solidFill>
                <a:latin typeface="Cambria" panose="02040503050406030204" pitchFamily="18" charset="0"/>
              </a:rPr>
              <a:t>Plant</a:t>
            </a:r>
            <a:endParaRPr lang="it-IT" sz="2400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767B630-D63F-4E2F-89A2-C437F8777500}"/>
                  </a:ext>
                </a:extLst>
              </p:cNvPr>
              <p:cNvSpPr txBox="1"/>
              <p:nvPr/>
            </p:nvSpPr>
            <p:spPr>
              <a:xfrm>
                <a:off x="9031436" y="4567538"/>
                <a:ext cx="629916" cy="36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2">
                      <a:lumMod val="1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767B630-D63F-4E2F-89A2-C437F8777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436" y="4567538"/>
                <a:ext cx="629916" cy="369331"/>
              </a:xfrm>
              <a:prstGeom prst="rect">
                <a:avLst/>
              </a:prstGeom>
              <a:blipFill>
                <a:blip r:embed="rId4"/>
                <a:stretch>
                  <a:fillRect l="-17476" r="-11650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8E50E6DA-7653-441A-9EC7-6F14FDA1EB97}"/>
              </a:ext>
            </a:extLst>
          </p:cNvPr>
          <p:cNvSpPr txBox="1"/>
          <p:nvPr/>
        </p:nvSpPr>
        <p:spPr>
          <a:xfrm>
            <a:off x="4968189" y="6621555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000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C49331A-090B-4C7A-9EA4-6CBE51EAED06}"/>
                  </a:ext>
                </a:extLst>
              </p:cNvPr>
              <p:cNvSpPr txBox="1"/>
              <p:nvPr/>
            </p:nvSpPr>
            <p:spPr>
              <a:xfrm>
                <a:off x="707104" y="4443869"/>
                <a:ext cx="605743" cy="36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2">
                      <a:lumMod val="1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C49331A-090B-4C7A-9EA4-6CBE51EAE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04" y="4443869"/>
                <a:ext cx="605743" cy="369331"/>
              </a:xfrm>
              <a:prstGeom prst="rect">
                <a:avLst/>
              </a:prstGeom>
              <a:blipFill>
                <a:blip r:embed="rId5"/>
                <a:stretch>
                  <a:fillRect l="-12121" r="-13131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6332C0D-C1E2-40EE-A187-4A0BF43398AA}"/>
                  </a:ext>
                </a:extLst>
              </p:cNvPr>
              <p:cNvSpPr txBox="1"/>
              <p:nvPr/>
            </p:nvSpPr>
            <p:spPr>
              <a:xfrm>
                <a:off x="11648897" y="4577771"/>
                <a:ext cx="824200" cy="36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2">
                      <a:lumMod val="1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6332C0D-C1E2-40EE-A187-4A0BF4339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8897" y="4577771"/>
                <a:ext cx="824200" cy="369331"/>
              </a:xfrm>
              <a:prstGeom prst="rect">
                <a:avLst/>
              </a:prstGeom>
              <a:blipFill>
                <a:blip r:embed="rId6"/>
                <a:stretch>
                  <a:fillRect l="-13333" r="-8889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2ECABC5-DC0D-45E7-8730-FBB819E40ABA}"/>
                  </a:ext>
                </a:extLst>
              </p:cNvPr>
              <p:cNvSpPr txBox="1"/>
              <p:nvPr/>
            </p:nvSpPr>
            <p:spPr>
              <a:xfrm>
                <a:off x="10720950" y="3444087"/>
                <a:ext cx="58798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2ECABC5-DC0D-45E7-8730-FBB819E40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950" y="3444087"/>
                <a:ext cx="587986" cy="369332"/>
              </a:xfrm>
              <a:prstGeom prst="rect">
                <a:avLst/>
              </a:prstGeom>
              <a:blipFill>
                <a:blip r:embed="rId7"/>
                <a:stretch>
                  <a:fillRect l="-16667" r="-16667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C57D4010-E5FB-4969-A478-B2B9391C65F9}"/>
              </a:ext>
            </a:extLst>
          </p:cNvPr>
          <p:cNvSpPr/>
          <p:nvPr/>
        </p:nvSpPr>
        <p:spPr>
          <a:xfrm>
            <a:off x="9715989" y="4261532"/>
            <a:ext cx="1719331" cy="1476616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6CBFDF4-6874-4169-BE1F-C54E873ECCE9}"/>
              </a:ext>
            </a:extLst>
          </p:cNvPr>
          <p:cNvCxnSpPr>
            <a:cxnSpLocks/>
          </p:cNvCxnSpPr>
          <p:nvPr/>
        </p:nvCxnSpPr>
        <p:spPr>
          <a:xfrm>
            <a:off x="11664637" y="4986961"/>
            <a:ext cx="0" cy="1928511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36CEE5F-99E0-4293-83F4-0BFCA9D0B6E3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11435320" y="4999840"/>
            <a:ext cx="107984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5672553-F943-4FC5-9134-7829E6FB7A94}"/>
              </a:ext>
            </a:extLst>
          </p:cNvPr>
          <p:cNvSpPr/>
          <p:nvPr/>
        </p:nvSpPr>
        <p:spPr>
          <a:xfrm>
            <a:off x="4064857" y="4277346"/>
            <a:ext cx="1932928" cy="1458788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5AB0C2D-B6A6-4962-9BE0-5553DB94FB49}"/>
              </a:ext>
            </a:extLst>
          </p:cNvPr>
          <p:cNvCxnSpPr>
            <a:cxnSpLocks/>
            <a:stCxn id="22" idx="3"/>
            <a:endCxn id="37" idx="1"/>
          </p:cNvCxnSpPr>
          <p:nvPr/>
        </p:nvCxnSpPr>
        <p:spPr>
          <a:xfrm>
            <a:off x="2864877" y="5003191"/>
            <a:ext cx="1199980" cy="35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831DACF-4979-4BEF-B2C2-E3452621C032}"/>
              </a:ext>
            </a:extLst>
          </p:cNvPr>
          <p:cNvCxnSpPr>
            <a:cxnSpLocks/>
            <a:stCxn id="37" idx="3"/>
            <a:endCxn id="28" idx="1"/>
          </p:cNvCxnSpPr>
          <p:nvPr/>
        </p:nvCxnSpPr>
        <p:spPr>
          <a:xfrm flipV="1">
            <a:off x="5997785" y="5004691"/>
            <a:ext cx="1038924" cy="20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8DB7D49-873C-4549-8096-D65B8327E77F}"/>
                  </a:ext>
                </a:extLst>
              </p:cNvPr>
              <p:cNvSpPr txBox="1"/>
              <p:nvPr/>
            </p:nvSpPr>
            <p:spPr>
              <a:xfrm>
                <a:off x="3086581" y="4567537"/>
                <a:ext cx="793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8DB7D49-873C-4549-8096-D65B8327E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581" y="4567537"/>
                <a:ext cx="793615" cy="369332"/>
              </a:xfrm>
              <a:prstGeom prst="rect">
                <a:avLst/>
              </a:prstGeom>
              <a:blipFill>
                <a:blip r:embed="rId10"/>
                <a:stretch>
                  <a:fillRect l="-9160" r="-8397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D4276D-7652-41D0-9D77-7A8C2AEABF28}"/>
                  </a:ext>
                </a:extLst>
              </p:cNvPr>
              <p:cNvSpPr txBox="1"/>
              <p:nvPr/>
            </p:nvSpPr>
            <p:spPr>
              <a:xfrm>
                <a:off x="6246581" y="4577770"/>
                <a:ext cx="637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D4276D-7652-41D0-9D77-7A8C2AEAB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581" y="4577770"/>
                <a:ext cx="637290" cy="369332"/>
              </a:xfrm>
              <a:prstGeom prst="rect">
                <a:avLst/>
              </a:prstGeom>
              <a:blipFill>
                <a:blip r:embed="rId11"/>
                <a:stretch>
                  <a:fillRect l="-11538" r="-12500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4B8E4CCF-4CFF-4760-9C35-4A84D4C53FFD}"/>
              </a:ext>
            </a:extLst>
          </p:cNvPr>
          <p:cNvSpPr txBox="1"/>
          <p:nvPr/>
        </p:nvSpPr>
        <p:spPr>
          <a:xfrm>
            <a:off x="4301981" y="3786333"/>
            <a:ext cx="133241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2">
                    <a:lumMod val="10000"/>
                  </a:schemeClr>
                </a:solidFill>
                <a:latin typeface="Cambria" panose="02040503050406030204" pitchFamily="18" charset="0"/>
              </a:rPr>
              <a:t>Actuator</a:t>
            </a:r>
            <a:endParaRPr lang="it-IT" sz="2400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0E9495-0051-4A5C-BE8E-6C114B2E92AD}"/>
              </a:ext>
            </a:extLst>
          </p:cNvPr>
          <p:cNvSpPr txBox="1"/>
          <p:nvPr/>
        </p:nvSpPr>
        <p:spPr>
          <a:xfrm>
            <a:off x="2747239" y="5026518"/>
            <a:ext cx="1472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Desired plant input</a:t>
            </a:r>
            <a:endParaRPr lang="it-IT" sz="14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31EEF9-5A8F-458F-BAC1-AB1FB35F6B4D}"/>
              </a:ext>
            </a:extLst>
          </p:cNvPr>
          <p:cNvSpPr txBox="1"/>
          <p:nvPr/>
        </p:nvSpPr>
        <p:spPr>
          <a:xfrm>
            <a:off x="5772213" y="5013552"/>
            <a:ext cx="1472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Input</a:t>
            </a:r>
            <a:endParaRPr lang="it-IT" sz="14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2C362E1-85C7-49B1-AA25-F7EE445E7AD0}"/>
              </a:ext>
            </a:extLst>
          </p:cNvPr>
          <p:cNvSpPr txBox="1"/>
          <p:nvPr/>
        </p:nvSpPr>
        <p:spPr>
          <a:xfrm>
            <a:off x="8545525" y="5027066"/>
            <a:ext cx="1472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Output</a:t>
            </a:r>
            <a:endParaRPr lang="it-IT" sz="14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29019F-B2F5-42C5-AF20-F61392E4D180}"/>
              </a:ext>
            </a:extLst>
          </p:cNvPr>
          <p:cNvSpPr txBox="1"/>
          <p:nvPr/>
        </p:nvSpPr>
        <p:spPr>
          <a:xfrm>
            <a:off x="11506611" y="5026518"/>
            <a:ext cx="1472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Measurement</a:t>
            </a:r>
            <a:endParaRPr lang="it-IT" sz="14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A9980DE-66AD-4B12-95F6-7B38F7CA4991}"/>
              </a:ext>
            </a:extLst>
          </p:cNvPr>
          <p:cNvSpPr txBox="1"/>
          <p:nvPr/>
        </p:nvSpPr>
        <p:spPr>
          <a:xfrm>
            <a:off x="9281675" y="3446196"/>
            <a:ext cx="1472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Measurement noise</a:t>
            </a:r>
            <a:endParaRPr lang="it-IT" sz="14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C90D428-AA38-4AE0-A04A-49D27D79298F}"/>
              </a:ext>
            </a:extLst>
          </p:cNvPr>
          <p:cNvSpPr txBox="1"/>
          <p:nvPr/>
        </p:nvSpPr>
        <p:spPr>
          <a:xfrm>
            <a:off x="164019" y="5124743"/>
            <a:ext cx="1472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Reference</a:t>
            </a:r>
          </a:p>
          <a:p>
            <a:pPr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path</a:t>
            </a:r>
            <a:endParaRPr lang="it-IT" sz="14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D4A894D-7111-46CE-8BF9-EEAC1D383F1A}"/>
              </a:ext>
            </a:extLst>
          </p:cNvPr>
          <p:cNvCxnSpPr>
            <a:cxnSpLocks/>
          </p:cNvCxnSpPr>
          <p:nvPr/>
        </p:nvCxnSpPr>
        <p:spPr>
          <a:xfrm>
            <a:off x="8008050" y="3345549"/>
            <a:ext cx="0" cy="9026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522F670-1AB5-4974-92E3-A3930ABB6374}"/>
                  </a:ext>
                </a:extLst>
              </p:cNvPr>
              <p:cNvSpPr txBox="1"/>
              <p:nvPr/>
            </p:nvSpPr>
            <p:spPr>
              <a:xfrm>
                <a:off x="8122700" y="3414909"/>
                <a:ext cx="58798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522F670-1AB5-4974-92E3-A3930ABB6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700" y="3414909"/>
                <a:ext cx="587986" cy="369332"/>
              </a:xfrm>
              <a:prstGeom prst="rect">
                <a:avLst/>
              </a:prstGeom>
              <a:blipFill>
                <a:blip r:embed="rId12"/>
                <a:stretch>
                  <a:fillRect l="-21649" r="-17526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63C63F1E-FF34-47D5-BAF7-A3E0E942A30F}"/>
              </a:ext>
            </a:extLst>
          </p:cNvPr>
          <p:cNvSpPr txBox="1"/>
          <p:nvPr/>
        </p:nvSpPr>
        <p:spPr>
          <a:xfrm>
            <a:off x="6628068" y="3504625"/>
            <a:ext cx="1472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Disturbances</a:t>
            </a:r>
          </a:p>
        </p:txBody>
      </p:sp>
    </p:spTree>
    <p:extLst>
      <p:ext uri="{BB962C8B-B14F-4D97-AF65-F5344CB8AC3E}">
        <p14:creationId xmlns:p14="http://schemas.microsoft.com/office/powerpoint/2010/main" val="67887519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9C6C557-5AE5-4D39-A669-7058F40D1E49}"/>
              </a:ext>
            </a:extLst>
          </p:cNvPr>
          <p:cNvSpPr/>
          <p:nvPr/>
        </p:nvSpPr>
        <p:spPr>
          <a:xfrm>
            <a:off x="395015" y="2109508"/>
            <a:ext cx="5333290" cy="6123579"/>
          </a:xfrm>
          <a:prstGeom prst="ellipse">
            <a:avLst/>
          </a:prstGeom>
          <a:solidFill>
            <a:schemeClr val="accent1">
              <a:alpha val="22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3" name="A regular slide"/>
          <p:cNvSpPr txBox="1">
            <a:spLocks noGrp="1"/>
          </p:cNvSpPr>
          <p:nvPr>
            <p:ph type="title"/>
          </p:nvPr>
        </p:nvSpPr>
        <p:spPr>
          <a:xfrm>
            <a:off x="578709" y="290737"/>
            <a:ext cx="11733675" cy="1782733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B73088-3097-4F8A-B735-EA793689A504}"/>
              </a:ext>
            </a:extLst>
          </p:cNvPr>
          <p:cNvSpPr/>
          <p:nvPr/>
        </p:nvSpPr>
        <p:spPr>
          <a:xfrm>
            <a:off x="6140281" y="2757545"/>
            <a:ext cx="1567287" cy="130076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5E966A3-68D6-4C7B-8F11-0EDF9DA6E0F3}"/>
              </a:ext>
            </a:extLst>
          </p:cNvPr>
          <p:cNvSpPr txBox="1"/>
          <p:nvPr/>
        </p:nvSpPr>
        <p:spPr>
          <a:xfrm>
            <a:off x="10577206" y="4105399"/>
            <a:ext cx="1173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Cambria" panose="02040503050406030204" pitchFamily="18" charset="0"/>
              </a:rPr>
              <a:t>Sensor</a:t>
            </a:r>
            <a:endParaRPr lang="it-IT" sz="24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00EF5F-9289-43E6-83D6-FD89D5D5850D}"/>
              </a:ext>
            </a:extLst>
          </p:cNvPr>
          <p:cNvSpPr txBox="1"/>
          <p:nvPr/>
        </p:nvSpPr>
        <p:spPr>
          <a:xfrm>
            <a:off x="6140281" y="4058311"/>
            <a:ext cx="16314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Cambria" panose="02040503050406030204" pitchFamily="18" charset="0"/>
              </a:rPr>
              <a:t>Actuator</a:t>
            </a:r>
            <a:endParaRPr lang="it-IT" sz="24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541CCF3-8840-4715-B7DE-3E1A6380BE74}"/>
              </a:ext>
            </a:extLst>
          </p:cNvPr>
          <p:cNvSpPr/>
          <p:nvPr/>
        </p:nvSpPr>
        <p:spPr>
          <a:xfrm>
            <a:off x="2624338" y="2579535"/>
            <a:ext cx="1420993" cy="147877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F6EE01-A7D1-493D-91DE-F3F18AF41826}"/>
              </a:ext>
            </a:extLst>
          </p:cNvPr>
          <p:cNvSpPr txBox="1"/>
          <p:nvPr/>
        </p:nvSpPr>
        <p:spPr>
          <a:xfrm>
            <a:off x="2500119" y="4084401"/>
            <a:ext cx="16314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Cambria" panose="02040503050406030204" pitchFamily="18" charset="0"/>
              </a:rPr>
              <a:t>Controller</a:t>
            </a:r>
            <a:endParaRPr lang="it-IT" sz="24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B825B7-7313-48A3-B633-F1EC8919ED0C}"/>
              </a:ext>
            </a:extLst>
          </p:cNvPr>
          <p:cNvSpPr/>
          <p:nvPr/>
        </p:nvSpPr>
        <p:spPr>
          <a:xfrm>
            <a:off x="3061660" y="5633290"/>
            <a:ext cx="1420993" cy="147877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101FA16-1DF0-4758-B7A0-0BC8C1708734}"/>
              </a:ext>
            </a:extLst>
          </p:cNvPr>
          <p:cNvSpPr/>
          <p:nvPr/>
        </p:nvSpPr>
        <p:spPr>
          <a:xfrm>
            <a:off x="784122" y="4826741"/>
            <a:ext cx="1420993" cy="147877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75653B-3EF9-40BD-BD5F-A3BB814721E5}"/>
              </a:ext>
            </a:extLst>
          </p:cNvPr>
          <p:cNvSpPr txBox="1"/>
          <p:nvPr/>
        </p:nvSpPr>
        <p:spPr>
          <a:xfrm>
            <a:off x="2519094" y="7125734"/>
            <a:ext cx="2312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Cambria" panose="02040503050406030204" pitchFamily="18" charset="0"/>
              </a:rPr>
              <a:t>Computation</a:t>
            </a:r>
            <a:endParaRPr lang="it-IT" sz="24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BBB55C2-CFC0-421E-A046-E62E2D45928D}"/>
              </a:ext>
            </a:extLst>
          </p:cNvPr>
          <p:cNvSpPr txBox="1"/>
          <p:nvPr/>
        </p:nvSpPr>
        <p:spPr>
          <a:xfrm>
            <a:off x="578709" y="6664069"/>
            <a:ext cx="16314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Cambria" panose="02040503050406030204" pitchFamily="18" charset="0"/>
              </a:rPr>
              <a:t>Memory</a:t>
            </a:r>
            <a:endParaRPr lang="it-IT" sz="24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50420D-DD60-42C1-ABF5-6F87256782F5}"/>
              </a:ext>
            </a:extLst>
          </p:cNvPr>
          <p:cNvCxnSpPr/>
          <p:nvPr/>
        </p:nvCxnSpPr>
        <p:spPr>
          <a:xfrm flipV="1">
            <a:off x="1777296" y="3891203"/>
            <a:ext cx="516835" cy="67586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1AEC5E9-0B26-495B-ABBA-19AC725C2A70}"/>
              </a:ext>
            </a:extLst>
          </p:cNvPr>
          <p:cNvCxnSpPr>
            <a:cxnSpLocks/>
          </p:cNvCxnSpPr>
          <p:nvPr/>
        </p:nvCxnSpPr>
        <p:spPr>
          <a:xfrm flipH="1" flipV="1">
            <a:off x="3864513" y="4826741"/>
            <a:ext cx="180818" cy="68911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3ED5B34-D06B-4944-9B0E-C14AAC43CF0F}"/>
              </a:ext>
            </a:extLst>
          </p:cNvPr>
          <p:cNvCxnSpPr>
            <a:cxnSpLocks/>
          </p:cNvCxnSpPr>
          <p:nvPr/>
        </p:nvCxnSpPr>
        <p:spPr>
          <a:xfrm>
            <a:off x="2294131" y="5817705"/>
            <a:ext cx="581591" cy="48781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1216323-41C3-4721-871C-12A536666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184" y="6372678"/>
            <a:ext cx="4029075" cy="26289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C97D5B2-155A-4AE2-B585-F422160E2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3738" y="2650730"/>
            <a:ext cx="1660521" cy="15143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41E993-4168-4328-8C1D-45416F0DA667}"/>
              </a:ext>
            </a:extLst>
          </p:cNvPr>
          <p:cNvCxnSpPr>
            <a:cxnSpLocks/>
          </p:cNvCxnSpPr>
          <p:nvPr/>
        </p:nvCxnSpPr>
        <p:spPr>
          <a:xfrm flipV="1">
            <a:off x="9979721" y="4826741"/>
            <a:ext cx="948834" cy="1837328"/>
          </a:xfrm>
          <a:prstGeom prst="straightConnector1">
            <a:avLst/>
          </a:prstGeom>
          <a:noFill/>
          <a:ln w="25400" cap="flat">
            <a:solidFill>
              <a:schemeClr val="tx1">
                <a:lumMod val="60000"/>
                <a:lumOff val="40000"/>
              </a:schemeClr>
            </a:solidFill>
            <a:prstDash val="solid"/>
            <a:miter lim="4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D8AE8B8-8FF5-44ED-8BA9-707E79531BB5}"/>
              </a:ext>
            </a:extLst>
          </p:cNvPr>
          <p:cNvCxnSpPr>
            <a:cxnSpLocks/>
          </p:cNvCxnSpPr>
          <p:nvPr/>
        </p:nvCxnSpPr>
        <p:spPr>
          <a:xfrm flipH="1" flipV="1">
            <a:off x="6956020" y="4642327"/>
            <a:ext cx="1438930" cy="2021742"/>
          </a:xfrm>
          <a:prstGeom prst="straightConnector1">
            <a:avLst/>
          </a:prstGeom>
          <a:noFill/>
          <a:ln w="25400" cap="flat">
            <a:solidFill>
              <a:schemeClr val="tx1">
                <a:lumMod val="60000"/>
                <a:lumOff val="40000"/>
              </a:schemeClr>
            </a:solidFill>
            <a:prstDash val="solid"/>
            <a:miter lim="4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994FE16-47F6-4975-84A4-3534C7834815}"/>
              </a:ext>
            </a:extLst>
          </p:cNvPr>
          <p:cNvCxnSpPr>
            <a:cxnSpLocks/>
          </p:cNvCxnSpPr>
          <p:nvPr/>
        </p:nvCxnSpPr>
        <p:spPr>
          <a:xfrm flipH="1" flipV="1">
            <a:off x="5622698" y="6061611"/>
            <a:ext cx="2149062" cy="833290"/>
          </a:xfrm>
          <a:prstGeom prst="straightConnector1">
            <a:avLst/>
          </a:prstGeom>
          <a:noFill/>
          <a:ln w="25400" cap="flat">
            <a:solidFill>
              <a:schemeClr val="tx1">
                <a:lumMod val="60000"/>
                <a:lumOff val="40000"/>
              </a:schemeClr>
            </a:solidFill>
            <a:prstDash val="solid"/>
            <a:miter lim="4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762B606-5D00-41A9-9C4F-A891EF45DD87}"/>
              </a:ext>
            </a:extLst>
          </p:cNvPr>
          <p:cNvSpPr txBox="1"/>
          <p:nvPr/>
        </p:nvSpPr>
        <p:spPr>
          <a:xfrm>
            <a:off x="6695970" y="7942021"/>
            <a:ext cx="2312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Cambria" panose="02040503050406030204" pitchFamily="18" charset="0"/>
              </a:rPr>
              <a:t>Energy</a:t>
            </a:r>
            <a:endParaRPr lang="it-IT" sz="24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03547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Battery Pack</a:t>
            </a:r>
            <a:endParaRPr dirty="0"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8299D-8586-460E-B125-1F62471A8E18}"/>
              </a:ext>
            </a:extLst>
          </p:cNvPr>
          <p:cNvSpPr txBox="1"/>
          <p:nvPr/>
        </p:nvSpPr>
        <p:spPr>
          <a:xfrm>
            <a:off x="936028" y="6729917"/>
            <a:ext cx="5873053" cy="15183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Battery: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Capacity: 10400 </a:t>
            </a:r>
            <a:r>
              <a:rPr kumimoji="0" lang="en-US" sz="2300" b="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mAh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ambria"/>
              <a:ea typeface="Cambria"/>
              <a:cs typeface="Cambria"/>
              <a:sym typeface="Cambria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2 outputs @ 4.5 A max (combined)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Input charge @ 2 A</a:t>
            </a:r>
          </a:p>
        </p:txBody>
      </p:sp>
      <p:pic>
        <p:nvPicPr>
          <p:cNvPr id="7" name="Picture 6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A9C80715-DF8A-47AC-8D61-CFFCD2C098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48" y="1831099"/>
            <a:ext cx="3523916" cy="2642937"/>
          </a:xfrm>
          <a:prstGeom prst="rect">
            <a:avLst/>
          </a:prstGeom>
        </p:spPr>
      </p:pic>
      <p:pic>
        <p:nvPicPr>
          <p:cNvPr id="9" name="Picture 8" descr="A close up of a device&#10;&#10;Description generated with high confidence">
            <a:extLst>
              <a:ext uri="{FF2B5EF4-FFF2-40B4-BE49-F238E27FC236}">
                <a16:creationId xmlns:a16="http://schemas.microsoft.com/office/drawing/2014/main" id="{C7C4482B-3838-44C4-A894-888E575D4D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072" y="1915578"/>
            <a:ext cx="5292993" cy="2211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DAF8CD-6015-47C3-B348-278985316BDC}"/>
              </a:ext>
            </a:extLst>
          </p:cNvPr>
          <p:cNvSpPr txBox="1"/>
          <p:nvPr/>
        </p:nvSpPr>
        <p:spPr>
          <a:xfrm>
            <a:off x="936027" y="4864138"/>
            <a:ext cx="5873053" cy="15183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Battery Pack: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Battery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Long USB cable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Short USB cable</a:t>
            </a:r>
          </a:p>
        </p:txBody>
      </p:sp>
      <p:pic>
        <p:nvPicPr>
          <p:cNvPr id="11" name="Picture 10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4CC7A8A8-9C9D-44AD-9750-24F1964AFB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50" y="4719639"/>
            <a:ext cx="5360741" cy="402055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4D527C-BEA0-4887-AA87-4DEC80E7CACE}"/>
              </a:ext>
            </a:extLst>
          </p:cNvPr>
          <p:cNvCxnSpPr>
            <a:cxnSpLocks/>
          </p:cNvCxnSpPr>
          <p:nvPr/>
        </p:nvCxnSpPr>
        <p:spPr>
          <a:xfrm flipH="1">
            <a:off x="10521108" y="5442333"/>
            <a:ext cx="187287" cy="190591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2809B2C-DEE9-4C7D-BF40-92897F0831D0}"/>
              </a:ext>
            </a:extLst>
          </p:cNvPr>
          <p:cNvSpPr txBox="1"/>
          <p:nvPr/>
        </p:nvSpPr>
        <p:spPr>
          <a:xfrm>
            <a:off x="9743386" y="4985798"/>
            <a:ext cx="1930017" cy="456535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Input (charge)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5F3B8E-775A-448F-A2C5-EAB2AA797145}"/>
              </a:ext>
            </a:extLst>
          </p:cNvPr>
          <p:cNvCxnSpPr>
            <a:cxnSpLocks/>
          </p:cNvCxnSpPr>
          <p:nvPr/>
        </p:nvCxnSpPr>
        <p:spPr>
          <a:xfrm flipV="1">
            <a:off x="7939133" y="6951643"/>
            <a:ext cx="731142" cy="104660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DD44BE7-4DD8-4648-BE2F-0EFA6FE748E4}"/>
              </a:ext>
            </a:extLst>
          </p:cNvPr>
          <p:cNvSpPr txBox="1"/>
          <p:nvPr/>
        </p:nvSpPr>
        <p:spPr>
          <a:xfrm>
            <a:off x="6009116" y="7260833"/>
            <a:ext cx="1930017" cy="1518364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Output (to Raspberry PI and DC Motor HAT)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2B2E5E-00DD-4DAA-A173-AD67BCE6BEB3}"/>
              </a:ext>
            </a:extLst>
          </p:cNvPr>
          <p:cNvCxnSpPr>
            <a:cxnSpLocks/>
          </p:cNvCxnSpPr>
          <p:nvPr/>
        </p:nvCxnSpPr>
        <p:spPr>
          <a:xfrm flipV="1">
            <a:off x="7939133" y="7425369"/>
            <a:ext cx="1270968" cy="57287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59E076-D514-474D-B192-FF19C23E739E}"/>
              </a:ext>
            </a:extLst>
          </p:cNvPr>
          <p:cNvCxnSpPr>
            <a:cxnSpLocks/>
          </p:cNvCxnSpPr>
          <p:nvPr/>
        </p:nvCxnSpPr>
        <p:spPr>
          <a:xfrm>
            <a:off x="6735076" y="5184190"/>
            <a:ext cx="563237" cy="67093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B1CCDF3-33F4-47DC-B983-CF02A2220033}"/>
              </a:ext>
            </a:extLst>
          </p:cNvPr>
          <p:cNvSpPr txBox="1"/>
          <p:nvPr/>
        </p:nvSpPr>
        <p:spPr>
          <a:xfrm>
            <a:off x="4814684" y="4660275"/>
            <a:ext cx="3840796" cy="456535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On/Off (keep pressed) button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683F6C-467E-4859-9149-13D14D718162}"/>
              </a:ext>
            </a:extLst>
          </p:cNvPr>
          <p:cNvCxnSpPr>
            <a:cxnSpLocks/>
          </p:cNvCxnSpPr>
          <p:nvPr/>
        </p:nvCxnSpPr>
        <p:spPr>
          <a:xfrm flipV="1">
            <a:off x="6974126" y="6192655"/>
            <a:ext cx="658814" cy="49584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F4B88AD-49D3-4738-8613-DA25680A3A79}"/>
              </a:ext>
            </a:extLst>
          </p:cNvPr>
          <p:cNvSpPr txBox="1"/>
          <p:nvPr/>
        </p:nvSpPr>
        <p:spPr>
          <a:xfrm>
            <a:off x="4763858" y="6508815"/>
            <a:ext cx="2213748" cy="456535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Charge Indicator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0723962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FB250793-BE52-443B-A5FC-0DE144C90247}"/>
              </a:ext>
            </a:extLst>
          </p:cNvPr>
          <p:cNvSpPr txBox="1"/>
          <p:nvPr/>
        </p:nvSpPr>
        <p:spPr>
          <a:xfrm>
            <a:off x="621087" y="4585293"/>
            <a:ext cx="2439854" cy="93358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Bluetooth 4.1</a:t>
            </a:r>
            <a:b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</a:b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Wi-Fi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2.4 GHz, 802.1n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sym typeface="Cambria"/>
            </a:endParaRPr>
          </a:p>
        </p:txBody>
      </p:sp>
      <p:pic>
        <p:nvPicPr>
          <p:cNvPr id="1030" name="Picture 6" descr="https://img.banggood.com/thumb/large/oaupload/banggood/images/A3/F5/e396d256-72a6-4d71-bec8-7da6962450ff.jpg">
            <a:extLst>
              <a:ext uri="{FF2B5EF4-FFF2-40B4-BE49-F238E27FC236}">
                <a16:creationId xmlns:a16="http://schemas.microsoft.com/office/drawing/2014/main" id="{14AA4670-4611-4D09-87D5-DD8792BB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753" y="690169"/>
            <a:ext cx="3896585" cy="389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g.banggood.com/thumb/large/oaupload/banggood/images/A3/F5/c41e7680-ce5d-482c-be27-8fb5ee1a0c3e.jpg">
            <a:extLst>
              <a:ext uri="{FF2B5EF4-FFF2-40B4-BE49-F238E27FC236}">
                <a16:creationId xmlns:a16="http://schemas.microsoft.com/office/drawing/2014/main" id="{B1B76130-45B6-4621-93B0-30B303C0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867" y="2271909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Computation and Memory</a:t>
            </a:r>
            <a:endParaRPr dirty="0"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EF4F56-2655-4AC1-BD60-F178F38E4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651" y="4273215"/>
            <a:ext cx="2007020" cy="154197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A84AC9C-DFE4-4461-A297-0E84FFA72CA7}"/>
              </a:ext>
            </a:extLst>
          </p:cNvPr>
          <p:cNvSpPr txBox="1"/>
          <p:nvPr/>
        </p:nvSpPr>
        <p:spPr>
          <a:xfrm>
            <a:off x="6669543" y="7454120"/>
            <a:ext cx="3218490" cy="65659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Composite video and audio </a:t>
            </a: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B5BCCD-EE2F-4E8F-A9AE-19CD0E38203A}"/>
              </a:ext>
            </a:extLst>
          </p:cNvPr>
          <p:cNvCxnSpPr>
            <a:cxnSpLocks/>
          </p:cNvCxnSpPr>
          <p:nvPr/>
        </p:nvCxnSpPr>
        <p:spPr>
          <a:xfrm flipH="1">
            <a:off x="8503773" y="4637382"/>
            <a:ext cx="460825" cy="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0B1F2DB-7ECC-4742-83F3-60735D60D9F1}"/>
              </a:ext>
            </a:extLst>
          </p:cNvPr>
          <p:cNvSpPr txBox="1"/>
          <p:nvPr/>
        </p:nvSpPr>
        <p:spPr>
          <a:xfrm>
            <a:off x="8077942" y="4443623"/>
            <a:ext cx="282261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USB ports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850BB7-0D9F-4547-BA2F-CA8209E93DCA}"/>
              </a:ext>
            </a:extLst>
          </p:cNvPr>
          <p:cNvSpPr txBox="1"/>
          <p:nvPr/>
        </p:nvSpPr>
        <p:spPr>
          <a:xfrm>
            <a:off x="4435245" y="2310097"/>
            <a:ext cx="2234298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40 Pin GPIO </a:t>
            </a:r>
          </a:p>
          <a:p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(General Purpose Input/Output)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sym typeface="Cambria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DCC037-DACE-4C07-A05C-5E3315859450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6669544" y="6719898"/>
            <a:ext cx="1609244" cy="73422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FE64615-E907-413E-8334-379DEF4799FF}"/>
              </a:ext>
            </a:extLst>
          </p:cNvPr>
          <p:cNvSpPr txBox="1"/>
          <p:nvPr/>
        </p:nvSpPr>
        <p:spPr>
          <a:xfrm>
            <a:off x="8110938" y="6001265"/>
            <a:ext cx="282261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LAN port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7F8278-9478-4B4B-9F8D-65DD2C0C33C5}"/>
              </a:ext>
            </a:extLst>
          </p:cNvPr>
          <p:cNvCxnSpPr>
            <a:cxnSpLocks/>
          </p:cNvCxnSpPr>
          <p:nvPr/>
        </p:nvCxnSpPr>
        <p:spPr>
          <a:xfrm flipH="1" flipV="1">
            <a:off x="8582937" y="6187541"/>
            <a:ext cx="381661" cy="214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8A0D35F-0388-46DE-B581-2E2E6CF2F108}"/>
              </a:ext>
            </a:extLst>
          </p:cNvPr>
          <p:cNvSpPr txBox="1"/>
          <p:nvPr/>
        </p:nvSpPr>
        <p:spPr>
          <a:xfrm>
            <a:off x="3828214" y="7130601"/>
            <a:ext cx="2234298" cy="37959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HDMI output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CFE08B5-EB6B-4DF7-B832-11B9493C5BC6}"/>
              </a:ext>
            </a:extLst>
          </p:cNvPr>
          <p:cNvCxnSpPr>
            <a:cxnSpLocks/>
          </p:cNvCxnSpPr>
          <p:nvPr/>
        </p:nvCxnSpPr>
        <p:spPr>
          <a:xfrm flipV="1">
            <a:off x="4908883" y="6719897"/>
            <a:ext cx="387004" cy="37466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0950899-7302-4405-BC5C-793725F193E4}"/>
              </a:ext>
            </a:extLst>
          </p:cNvPr>
          <p:cNvSpPr txBox="1"/>
          <p:nvPr/>
        </p:nvSpPr>
        <p:spPr>
          <a:xfrm>
            <a:off x="1841014" y="6870520"/>
            <a:ext cx="1905882" cy="65659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Power input </a:t>
            </a:r>
          </a:p>
          <a:p>
            <a:pPr marL="285750" marR="0" indent="-28575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up to 2.5A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89C09A5-3019-4D4A-8365-828B0F78CE46}"/>
              </a:ext>
            </a:extLst>
          </p:cNvPr>
          <p:cNvCxnSpPr>
            <a:cxnSpLocks/>
          </p:cNvCxnSpPr>
          <p:nvPr/>
        </p:nvCxnSpPr>
        <p:spPr>
          <a:xfrm flipV="1">
            <a:off x="2960472" y="6592831"/>
            <a:ext cx="1118251" cy="26155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360CC33-E7DC-4CD4-8A9F-BE030884539F}"/>
                  </a:ext>
                </a:extLst>
              </p:cNvPr>
              <p:cNvSpPr txBox="1"/>
              <p:nvPr/>
            </p:nvSpPr>
            <p:spPr>
              <a:xfrm>
                <a:off x="5543863" y="8334137"/>
                <a:ext cx="3218490" cy="9335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CSI (Camera Serial Interface) Camera port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800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2">
                        <a:lumMod val="10000"/>
                      </a:schemeClr>
                    </a:solidFill>
                  </a:rPr>
                  <a:t>Gbps</a:t>
                </a:r>
                <a:r>
                  <a:rPr lang="en-US" sz="1800" dirty="0">
                    <a:solidFill>
                      <a:schemeClr val="tx2">
                        <a:lumMod val="10000"/>
                      </a:schemeClr>
                    </a:solidFill>
                  </a:rPr>
                  <a:t> throughput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360CC33-E7DC-4CD4-8A9F-BE0308845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863" y="8334137"/>
                <a:ext cx="3218490" cy="933589"/>
              </a:xfrm>
              <a:prstGeom prst="rect">
                <a:avLst/>
              </a:prstGeom>
              <a:blipFill>
                <a:blip r:embed="rId5"/>
                <a:stretch>
                  <a:fillRect t="-3268" b="-91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F163C51-4CFA-4EF0-A835-A091FAD06A24}"/>
              </a:ext>
            </a:extLst>
          </p:cNvPr>
          <p:cNvCxnSpPr>
            <a:cxnSpLocks/>
          </p:cNvCxnSpPr>
          <p:nvPr/>
        </p:nvCxnSpPr>
        <p:spPr>
          <a:xfrm flipH="1" flipV="1">
            <a:off x="6164806" y="6653884"/>
            <a:ext cx="395201" cy="165253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1D0D521-3B0F-4111-A2E8-7E6BCE3BC71D}"/>
                  </a:ext>
                </a:extLst>
              </p:cNvPr>
              <p:cNvSpPr txBox="1"/>
              <p:nvPr/>
            </p:nvSpPr>
            <p:spPr>
              <a:xfrm>
                <a:off x="440753" y="5786308"/>
                <a:ext cx="3091762" cy="9335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DSI (Display Serial Interface) display port:</a:t>
                </a:r>
              </a:p>
              <a:p>
                <a:pPr marL="285750" marR="0" indent="-28575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"/>
                        <a:cs typeface="Cambria"/>
                        <a:sym typeface="Cambria"/>
                      </a:rPr>
                      <m:t>≤1</m:t>
                    </m:r>
                  </m:oMath>
                </a14:m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kumimoji="0" lang="en-US" sz="1800" b="0" i="0" u="none" strike="noStrike" cap="none" spc="0" normalizeH="0" baseline="0" dirty="0" err="1">
                    <a:ln>
                      <a:noFill/>
                    </a:ln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Gbps</a:t>
                </a: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 throughput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1D0D521-3B0F-4111-A2E8-7E6BCE3BC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53" y="5786308"/>
                <a:ext cx="3091762" cy="933589"/>
              </a:xfrm>
              <a:prstGeom prst="rect">
                <a:avLst/>
              </a:prstGeom>
              <a:blipFill>
                <a:blip r:embed="rId6"/>
                <a:stretch>
                  <a:fillRect l="-2959" t="-3268" b="-91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596FB6-F2AF-4934-AF50-6E66F1410D09}"/>
              </a:ext>
            </a:extLst>
          </p:cNvPr>
          <p:cNvCxnSpPr>
            <a:cxnSpLocks/>
          </p:cNvCxnSpPr>
          <p:nvPr/>
        </p:nvCxnSpPr>
        <p:spPr>
          <a:xfrm flipV="1">
            <a:off x="2960472" y="5237182"/>
            <a:ext cx="800000" cy="57801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ECAFBAB-CA43-49C0-82BC-EF2F2B88CC68}"/>
              </a:ext>
            </a:extLst>
          </p:cNvPr>
          <p:cNvCxnSpPr>
            <a:cxnSpLocks/>
          </p:cNvCxnSpPr>
          <p:nvPr/>
        </p:nvCxnSpPr>
        <p:spPr>
          <a:xfrm flipV="1">
            <a:off x="2296701" y="4224270"/>
            <a:ext cx="1418519" cy="77495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3F4B9A3-1BCE-4EA3-B3E8-E6F86A3F894D}"/>
              </a:ext>
            </a:extLst>
          </p:cNvPr>
          <p:cNvCxnSpPr>
            <a:cxnSpLocks/>
          </p:cNvCxnSpPr>
          <p:nvPr/>
        </p:nvCxnSpPr>
        <p:spPr>
          <a:xfrm flipH="1">
            <a:off x="5472576" y="3243686"/>
            <a:ext cx="163420" cy="31446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5C0E4B1-44E5-480C-B54E-C09ADB743FF1}"/>
              </a:ext>
            </a:extLst>
          </p:cNvPr>
          <p:cNvSpPr txBox="1"/>
          <p:nvPr/>
        </p:nvSpPr>
        <p:spPr>
          <a:xfrm>
            <a:off x="1622146" y="1854521"/>
            <a:ext cx="2864477" cy="2595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Broadcom BCM2837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CPU: 4xARM Cortex-A53, 1.2 GHz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64 bit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1GB LPDDR2 RAM (900 MHz)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GPU: Broadcom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</a:rPr>
              <a:t>VideoCore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 IV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494C047-7F8E-478F-B491-03EC141BFB91}"/>
              </a:ext>
            </a:extLst>
          </p:cNvPr>
          <p:cNvCxnSpPr>
            <a:cxnSpLocks/>
          </p:cNvCxnSpPr>
          <p:nvPr/>
        </p:nvCxnSpPr>
        <p:spPr>
          <a:xfrm>
            <a:off x="3648474" y="3532766"/>
            <a:ext cx="1348544" cy="1170885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3AFDAED-29D6-401A-8E6C-49B8D7AA7ABD}"/>
              </a:ext>
            </a:extLst>
          </p:cNvPr>
          <p:cNvCxnSpPr>
            <a:cxnSpLocks/>
          </p:cNvCxnSpPr>
          <p:nvPr/>
        </p:nvCxnSpPr>
        <p:spPr>
          <a:xfrm flipH="1" flipV="1">
            <a:off x="11743981" y="3222843"/>
            <a:ext cx="169714" cy="53949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DC34690-B9CC-4933-8365-41768CCFF275}"/>
              </a:ext>
            </a:extLst>
          </p:cNvPr>
          <p:cNvSpPr txBox="1"/>
          <p:nvPr/>
        </p:nvSpPr>
        <p:spPr>
          <a:xfrm>
            <a:off x="10182181" y="3812965"/>
            <a:ext cx="282261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MicroSD card slot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53A3E9-657A-43C8-A109-4450CFE0A7A5}"/>
                  </a:ext>
                </a:extLst>
              </p:cNvPr>
              <p:cNvSpPr txBox="1"/>
              <p:nvPr/>
            </p:nvSpPr>
            <p:spPr>
              <a:xfrm>
                <a:off x="10652651" y="5677451"/>
                <a:ext cx="2141293" cy="108747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MicroSD card</a:t>
                </a:r>
              </a:p>
              <a:p>
                <a:pPr marL="285750" marR="0" indent="-28575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sz="1600" dirty="0">
                    <a:solidFill>
                      <a:schemeClr val="tx2">
                        <a:lumMod val="10000"/>
                      </a:schemeClr>
                    </a:solidFill>
                  </a:rPr>
                  <a:t>16GB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2">
                        <a:lumMod val="10000"/>
                      </a:schemeClr>
                    </a:solidFill>
                  </a:rPr>
                  <a:t>Write: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US" sz="1600" dirty="0">
                    <a:solidFill>
                      <a:schemeClr val="tx2">
                        <a:lumMod val="10000"/>
                      </a:schemeClr>
                    </a:solidFill>
                  </a:rPr>
                  <a:t>80 MB/s</a:t>
                </a:r>
              </a:p>
              <a:p>
                <a:pPr marL="285750" marR="0" indent="-28575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Read: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"/>
                        <a:cs typeface="Cambria"/>
                        <a:sym typeface="Cambria"/>
                      </a:rPr>
                      <m:t>≤5</m:t>
                    </m:r>
                  </m:oMath>
                </a14:m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 MB/s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53A3E9-657A-43C8-A109-4450CFE0A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651" y="5677451"/>
                <a:ext cx="2141293" cy="1087477"/>
              </a:xfrm>
              <a:prstGeom prst="rect">
                <a:avLst/>
              </a:prstGeom>
              <a:blipFill>
                <a:blip r:embed="rId7"/>
                <a:stretch>
                  <a:fillRect l="-3409" t="-1117" b="-55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0DF63C3-5CBF-49B0-9166-9A4A593C13D0}"/>
              </a:ext>
            </a:extLst>
          </p:cNvPr>
          <p:cNvCxnSpPr>
            <a:cxnSpLocks/>
          </p:cNvCxnSpPr>
          <p:nvPr/>
        </p:nvCxnSpPr>
        <p:spPr>
          <a:xfrm flipH="1">
            <a:off x="6930792" y="3259817"/>
            <a:ext cx="256564" cy="1490665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2B1D0EF-DC95-42FA-B052-E9B8EDB7FE9C}"/>
              </a:ext>
            </a:extLst>
          </p:cNvPr>
          <p:cNvSpPr txBox="1"/>
          <p:nvPr/>
        </p:nvSpPr>
        <p:spPr>
          <a:xfrm>
            <a:off x="6860723" y="2880226"/>
            <a:ext cx="187346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LAN controller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sym typeface="Cambria"/>
            </a:endParaRPr>
          </a:p>
        </p:txBody>
      </p:sp>
      <p:pic>
        <p:nvPicPr>
          <p:cNvPr id="1032" name="Picture 8" descr="Risultati immagini per hot hazard">
            <a:extLst>
              <a:ext uri="{FF2B5EF4-FFF2-40B4-BE49-F238E27FC236}">
                <a16:creationId xmlns:a16="http://schemas.microsoft.com/office/drawing/2014/main" id="{E6C03677-9074-4A07-A486-4049501F6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4" y="2469168"/>
            <a:ext cx="1157403" cy="83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" descr="Risultati immagini per hot hazard">
            <a:extLst>
              <a:ext uri="{FF2B5EF4-FFF2-40B4-BE49-F238E27FC236}">
                <a16:creationId xmlns:a16="http://schemas.microsoft.com/office/drawing/2014/main" id="{67F1801F-E42E-4418-B8AF-65384033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044" y="2063888"/>
            <a:ext cx="1157403" cy="83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6E967E6C-3DC2-474F-AB3C-6E30D970152F}"/>
              </a:ext>
            </a:extLst>
          </p:cNvPr>
          <p:cNvGrpSpPr/>
          <p:nvPr/>
        </p:nvGrpSpPr>
        <p:grpSpPr>
          <a:xfrm>
            <a:off x="500477" y="7576461"/>
            <a:ext cx="4376481" cy="1614402"/>
            <a:chOff x="611022" y="7373560"/>
            <a:chExt cx="4376481" cy="161440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14F7FC9-17A4-416E-8306-0EAC7023DF17}"/>
                </a:ext>
              </a:extLst>
            </p:cNvPr>
            <p:cNvGrpSpPr/>
            <p:nvPr/>
          </p:nvGrpSpPr>
          <p:grpSpPr>
            <a:xfrm>
              <a:off x="2545323" y="7373560"/>
              <a:ext cx="2442180" cy="1614402"/>
              <a:chOff x="484525" y="1642720"/>
              <a:chExt cx="2681995" cy="190157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6245452-E773-4D82-AFD3-D4608FD49D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525" y="1642720"/>
                <a:ext cx="2681995" cy="1901578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4765DC8-E7DE-4ADC-AF93-CAC87082F719}"/>
                  </a:ext>
                </a:extLst>
              </p:cNvPr>
              <p:cNvSpPr txBox="1"/>
              <p:nvPr/>
            </p:nvSpPr>
            <p:spPr>
              <a:xfrm>
                <a:off x="487358" y="3195485"/>
                <a:ext cx="1248874" cy="34881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accent5">
                        <a:lumOff val="-29866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Heat Sinks</a:t>
                </a:r>
              </a:p>
            </p:txBody>
          </p:sp>
        </p:grpSp>
        <p:pic>
          <p:nvPicPr>
            <p:cNvPr id="85" name="Picture 8" descr="Risultati immagini per hot hazard">
              <a:extLst>
                <a:ext uri="{FF2B5EF4-FFF2-40B4-BE49-F238E27FC236}">
                  <a16:creationId xmlns:a16="http://schemas.microsoft.com/office/drawing/2014/main" id="{779BCCDB-4394-43B5-9E15-EA0817E374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022" y="7765061"/>
              <a:ext cx="1157403" cy="831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Arrow: Notched Right 77">
              <a:extLst>
                <a:ext uri="{FF2B5EF4-FFF2-40B4-BE49-F238E27FC236}">
                  <a16:creationId xmlns:a16="http://schemas.microsoft.com/office/drawing/2014/main" id="{13914160-D402-4434-BDC3-3CD0A7DC43A0}"/>
                </a:ext>
              </a:extLst>
            </p:cNvPr>
            <p:cNvSpPr/>
            <p:nvPr/>
          </p:nvSpPr>
          <p:spPr>
            <a:xfrm>
              <a:off x="1900738" y="8064347"/>
              <a:ext cx="455687" cy="263161"/>
            </a:xfrm>
            <a:prstGeom prst="notchedRightArrow">
              <a:avLst/>
            </a:prstGeom>
            <a:solidFill>
              <a:srgbClr val="FFC000"/>
            </a:solid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71645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mg.banggood.com/thumb/large/oaupload/banggood/images/A3/F5/c41e7680-ce5d-482c-be27-8fb5ee1a0c3e.jpg">
            <a:extLst>
              <a:ext uri="{FF2B5EF4-FFF2-40B4-BE49-F238E27FC236}">
                <a16:creationId xmlns:a16="http://schemas.microsoft.com/office/drawing/2014/main" id="{B1B76130-45B6-4621-93B0-30B303C0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61" y="269055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xfrm>
            <a:off x="578709" y="290737"/>
            <a:ext cx="11733675" cy="17827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Computation and Memory: I/</a:t>
            </a:r>
            <a:r>
              <a:rPr lang="en-US" dirty="0" err="1"/>
              <a:t>Os</a:t>
            </a:r>
            <a:endParaRPr dirty="0"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F91B5F3-352E-489E-9874-7E78158E7424}"/>
              </a:ext>
            </a:extLst>
          </p:cNvPr>
          <p:cNvCxnSpPr>
            <a:cxnSpLocks/>
          </p:cNvCxnSpPr>
          <p:nvPr/>
        </p:nvCxnSpPr>
        <p:spPr>
          <a:xfrm flipV="1">
            <a:off x="4632916" y="6995711"/>
            <a:ext cx="0" cy="69406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38D8A88-B8EF-43D3-8A1A-FCF1EF50E1C0}"/>
              </a:ext>
            </a:extLst>
          </p:cNvPr>
          <p:cNvSpPr txBox="1"/>
          <p:nvPr/>
        </p:nvSpPr>
        <p:spPr>
          <a:xfrm>
            <a:off x="3606478" y="7461505"/>
            <a:ext cx="1005083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Images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86848BB-6E0B-4016-88C7-4E5E62DBA35D}"/>
              </a:ext>
            </a:extLst>
          </p:cNvPr>
          <p:cNvCxnSpPr>
            <a:cxnSpLocks/>
          </p:cNvCxnSpPr>
          <p:nvPr/>
        </p:nvCxnSpPr>
        <p:spPr>
          <a:xfrm>
            <a:off x="578709" y="4634978"/>
            <a:ext cx="1688116" cy="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C2F933E-9BE7-44D2-BFA8-838762B4FA43}"/>
              </a:ext>
            </a:extLst>
          </p:cNvPr>
          <p:cNvSpPr txBox="1"/>
          <p:nvPr/>
        </p:nvSpPr>
        <p:spPr>
          <a:xfrm>
            <a:off x="1025223" y="4178443"/>
            <a:ext cx="795090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Wi-Fi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344997E-10B6-4629-B5B5-7C1454035161}"/>
              </a:ext>
            </a:extLst>
          </p:cNvPr>
          <p:cNvCxnSpPr>
            <a:cxnSpLocks/>
          </p:cNvCxnSpPr>
          <p:nvPr/>
        </p:nvCxnSpPr>
        <p:spPr>
          <a:xfrm flipV="1">
            <a:off x="2846751" y="6995711"/>
            <a:ext cx="0" cy="694062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3A5F5DB-F597-4640-ACD8-843B3B50C09C}"/>
              </a:ext>
            </a:extLst>
          </p:cNvPr>
          <p:cNvSpPr txBox="1"/>
          <p:nvPr/>
        </p:nvSpPr>
        <p:spPr>
          <a:xfrm>
            <a:off x="1359452" y="7284534"/>
            <a:ext cx="1926811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Power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(from battery)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sym typeface="Cambria"/>
            </a:endParaRPr>
          </a:p>
        </p:txBody>
      </p:sp>
      <p:sp>
        <p:nvSpPr>
          <p:cNvPr id="52" name="Flowchart: Process 51">
            <a:extLst>
              <a:ext uri="{FF2B5EF4-FFF2-40B4-BE49-F238E27FC236}">
                <a16:creationId xmlns:a16="http://schemas.microsoft.com/office/drawing/2014/main" id="{7CB82C47-0342-4FBB-B7F0-8558CD701731}"/>
              </a:ext>
            </a:extLst>
          </p:cNvPr>
          <p:cNvSpPr/>
          <p:nvPr/>
        </p:nvSpPr>
        <p:spPr>
          <a:xfrm>
            <a:off x="2549151" y="4043190"/>
            <a:ext cx="2771996" cy="407760"/>
          </a:xfrm>
          <a:prstGeom prst="flowChartProcess">
            <a:avLst/>
          </a:prstGeom>
          <a:noFill/>
          <a:ln w="508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0EC7582B-956D-4948-8D8A-32585BFA938B}"/>
              </a:ext>
            </a:extLst>
          </p:cNvPr>
          <p:cNvSpPr/>
          <p:nvPr/>
        </p:nvSpPr>
        <p:spPr>
          <a:xfrm>
            <a:off x="4821818" y="1646725"/>
            <a:ext cx="7340802" cy="2187145"/>
          </a:xfrm>
          <a:prstGeom prst="flowChartProcess">
            <a:avLst/>
          </a:prstGeom>
          <a:noFill/>
          <a:ln w="508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F60DCB-334E-4246-AA8E-DD4E0FB008AB}"/>
              </a:ext>
            </a:extLst>
          </p:cNvPr>
          <p:cNvCxnSpPr>
            <a:cxnSpLocks/>
            <a:stCxn id="52" idx="0"/>
            <a:endCxn id="53" idx="1"/>
          </p:cNvCxnSpPr>
          <p:nvPr/>
        </p:nvCxnSpPr>
        <p:spPr>
          <a:xfrm flipV="1">
            <a:off x="3935149" y="2740298"/>
            <a:ext cx="886669" cy="13028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E4DC3A-2FBC-4562-8959-0747F6008DE0}"/>
                  </a:ext>
                </a:extLst>
              </p:cNvPr>
              <p:cNvSpPr txBox="1"/>
              <p:nvPr/>
            </p:nvSpPr>
            <p:spPr>
              <a:xfrm>
                <a:off x="7033419" y="3961521"/>
                <a:ext cx="5765566" cy="4103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GPIOs are “batteries” and “switches” at the same time 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GPIOs carry signals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Signals can be:</a:t>
                </a:r>
              </a:p>
              <a:p>
                <a:pPr lvl="2" indent="0" algn="l"/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	Power outputs 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3.3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000" i="0" dirty="0">
                  <a:solidFill>
                    <a:schemeClr val="bg2">
                      <a:lumMod val="50000"/>
                    </a:schemeClr>
                  </a:solidFill>
                  <a:latin typeface="Cambria"/>
                </a:endParaRPr>
              </a:p>
              <a:p>
                <a:pPr lvl="2" indent="0" algn="l"/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	Ground (reference)</a:t>
                </a:r>
              </a:p>
              <a:p>
                <a:pPr lvl="2" indent="0" algn="l"/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	Digital inputs (Hi-Lo)</a:t>
                </a:r>
              </a:p>
              <a:p>
                <a:pPr lvl="2" indent="0" algn="l"/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	Digital outputs (Hi-Lo)</a:t>
                </a:r>
              </a:p>
              <a:p>
                <a:pPr lvl="2" indent="0" algn="l"/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	Analogue output simulation (PWM)</a:t>
                </a:r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marL="342900" lvl="2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bg2">
                        <a:lumMod val="50000"/>
                      </a:schemeClr>
                    </a:solidFill>
                  </a:rPr>
                  <a:t>Limited current draw for each I/O pin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)</a:t>
                </a:r>
              </a:p>
              <a:p>
                <a:pPr marL="342900" lvl="2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3.3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rail (pin 1 or 17)  can output max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A,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is the board’s current consumption</a:t>
                </a:r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E4DC3A-2FBC-4562-8959-0747F6008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419" y="3961521"/>
                <a:ext cx="5765566" cy="4103688"/>
              </a:xfrm>
              <a:prstGeom prst="rect">
                <a:avLst/>
              </a:prstGeom>
              <a:blipFill>
                <a:blip r:embed="rId3"/>
                <a:stretch>
                  <a:fillRect l="-1691" t="-297" r="-1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5DEA936-A1E5-40A0-8BEF-0990AEDF4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644464"/>
              </p:ext>
            </p:extLst>
          </p:nvPr>
        </p:nvGraphicFramePr>
        <p:xfrm>
          <a:off x="881348" y="8380468"/>
          <a:ext cx="11281272" cy="883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5220">
                  <a:extLst>
                    <a:ext uri="{9D8B030D-6E8A-4147-A177-3AD203B41FA5}">
                      <a16:colId xmlns:a16="http://schemas.microsoft.com/office/drawing/2014/main" val="3699292821"/>
                    </a:ext>
                  </a:extLst>
                </a:gridCol>
                <a:gridCol w="763647">
                  <a:extLst>
                    <a:ext uri="{9D8B030D-6E8A-4147-A177-3AD203B41FA5}">
                      <a16:colId xmlns:a16="http://schemas.microsoft.com/office/drawing/2014/main" val="2412697162"/>
                    </a:ext>
                  </a:extLst>
                </a:gridCol>
                <a:gridCol w="2024836">
                  <a:extLst>
                    <a:ext uri="{9D8B030D-6E8A-4147-A177-3AD203B41FA5}">
                      <a16:colId xmlns:a16="http://schemas.microsoft.com/office/drawing/2014/main" val="83576760"/>
                    </a:ext>
                  </a:extLst>
                </a:gridCol>
                <a:gridCol w="3627379">
                  <a:extLst>
                    <a:ext uri="{9D8B030D-6E8A-4147-A177-3AD203B41FA5}">
                      <a16:colId xmlns:a16="http://schemas.microsoft.com/office/drawing/2014/main" val="2926599159"/>
                    </a:ext>
                  </a:extLst>
                </a:gridCol>
                <a:gridCol w="3930190">
                  <a:extLst>
                    <a:ext uri="{9D8B030D-6E8A-4147-A177-3AD203B41FA5}">
                      <a16:colId xmlns:a16="http://schemas.microsoft.com/office/drawing/2014/main" val="1646185113"/>
                    </a:ext>
                  </a:extLst>
                </a:gridCol>
              </a:tblGrid>
              <a:tr h="38533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Max. total USB draw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Bare board active current consumption (typical)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Camera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724664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3B 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400-750 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250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70730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AE0A36D-014D-4CDB-9DCE-C3607B4C99FC}"/>
              </a:ext>
            </a:extLst>
          </p:cNvPr>
          <p:cNvSpPr txBox="1"/>
          <p:nvPr/>
        </p:nvSpPr>
        <p:spPr>
          <a:xfrm>
            <a:off x="4757998" y="7970099"/>
            <a:ext cx="311944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Power consumption figures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sym typeface="Cambria"/>
            </a:endParaRPr>
          </a:p>
        </p:txBody>
      </p:sp>
      <p:pic>
        <p:nvPicPr>
          <p:cNvPr id="63" name="Picture 2" descr="Risultati immagini per raspberry pi 3 gpio layout">
            <a:extLst>
              <a:ext uri="{FF2B5EF4-FFF2-40B4-BE49-F238E27FC236}">
                <a16:creationId xmlns:a16="http://schemas.microsoft.com/office/drawing/2014/main" id="{E28FAB53-FB8C-499B-BE59-E1484E525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892203" y="1669719"/>
            <a:ext cx="7200032" cy="218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8DE7233-2A39-4852-95D8-7465D857CFDF}"/>
              </a:ext>
            </a:extLst>
          </p:cNvPr>
          <p:cNvCxnSpPr>
            <a:cxnSpLocks/>
          </p:cNvCxnSpPr>
          <p:nvPr/>
        </p:nvCxnSpPr>
        <p:spPr>
          <a:xfrm flipV="1">
            <a:off x="2967667" y="3349128"/>
            <a:ext cx="0" cy="69406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ED0A742B-8DA5-4398-88AF-4FA1D23DBFAF}"/>
              </a:ext>
            </a:extLst>
          </p:cNvPr>
          <p:cNvSpPr txBox="1"/>
          <p:nvPr/>
        </p:nvSpPr>
        <p:spPr>
          <a:xfrm>
            <a:off x="982451" y="2886700"/>
            <a:ext cx="330539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Control signal to wheels*</a:t>
            </a:r>
          </a:p>
        </p:txBody>
      </p:sp>
    </p:spTree>
    <p:extLst>
      <p:ext uri="{BB962C8B-B14F-4D97-AF65-F5344CB8AC3E}">
        <p14:creationId xmlns:p14="http://schemas.microsoft.com/office/powerpoint/2010/main" val="213457688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B51700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obo Std"/>
        <a:ea typeface="Hobo Std"/>
        <a:cs typeface="Hobo Std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chemeClr val="accent5">
                <a:lumOff val="-29866"/>
              </a:schemeClr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obo Std"/>
        <a:ea typeface="Hobo Std"/>
        <a:cs typeface="Hobo Std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chemeClr val="accent5">
                <a:lumOff val="-29866"/>
              </a:schemeClr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1205</Words>
  <Application>Microsoft Office PowerPoint</Application>
  <PresentationFormat>Custom</PresentationFormat>
  <Paragraphs>286</Paragraphs>
  <Slides>23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Cambria</vt:lpstr>
      <vt:lpstr>Cambria Math</vt:lpstr>
      <vt:lpstr>Comic Sans MS</vt:lpstr>
      <vt:lpstr>Helvetica Neue</vt:lpstr>
      <vt:lpstr>Helvetica Neue Medium</vt:lpstr>
      <vt:lpstr>Helvetica Neue Thin</vt:lpstr>
      <vt:lpstr>Hobo Std</vt:lpstr>
      <vt:lpstr>White</vt:lpstr>
      <vt:lpstr>What’s in the Duckiebox and how does it work?</vt:lpstr>
      <vt:lpstr>What’s in the box and how does it work?</vt:lpstr>
      <vt:lpstr>Goal</vt:lpstr>
      <vt:lpstr>Duckiebot</vt:lpstr>
      <vt:lpstr>High-level overview </vt:lpstr>
      <vt:lpstr>PowerPoint Presentation</vt:lpstr>
      <vt:lpstr>Battery Pack</vt:lpstr>
      <vt:lpstr>Computation and Memory</vt:lpstr>
      <vt:lpstr>Computation and Memory: I/Os</vt:lpstr>
      <vt:lpstr>Chassis Package</vt:lpstr>
      <vt:lpstr>DC Motor</vt:lpstr>
      <vt:lpstr>DC Motor – Low level considerations</vt:lpstr>
      <vt:lpstr>DC Motor – Low level</vt:lpstr>
      <vt:lpstr>DC Motor HAT</vt:lpstr>
      <vt:lpstr>Camera</vt:lpstr>
      <vt:lpstr>Tools</vt:lpstr>
      <vt:lpstr>Duckies</vt:lpstr>
      <vt:lpstr>5 GHz wireless adapter: the “Edimax”</vt:lpstr>
      <vt:lpstr>2.4 GHz wireless joypad</vt:lpstr>
      <vt:lpstr>External USB drive</vt:lpstr>
      <vt:lpstr>Configurations definition</vt:lpstr>
      <vt:lpstr>Organization of the lectures/ repo.</vt:lpstr>
      <vt:lpstr>Getting the URL to share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in the Duckiebox and how does it work?</dc:title>
  <cp:lastModifiedBy>Jacopo Tani</cp:lastModifiedBy>
  <cp:revision>69</cp:revision>
  <dcterms:modified xsi:type="dcterms:W3CDTF">2017-09-25T12:36:43Z</dcterms:modified>
</cp:coreProperties>
</file>